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2" r:id="rId1"/>
    <p:sldMasterId id="2147483753" r:id="rId2"/>
  </p:sldMasterIdLst>
  <p:notesMasterIdLst>
    <p:notesMasterId r:id="rId24"/>
  </p:notesMasterIdLst>
  <p:sldIdLst>
    <p:sldId id="1796" r:id="rId3"/>
    <p:sldId id="1801" r:id="rId4"/>
    <p:sldId id="1812" r:id="rId5"/>
    <p:sldId id="1809" r:id="rId6"/>
    <p:sldId id="1802" r:id="rId7"/>
    <p:sldId id="1811" r:id="rId8"/>
    <p:sldId id="1804" r:id="rId9"/>
    <p:sldId id="1821" r:id="rId10"/>
    <p:sldId id="1822" r:id="rId11"/>
    <p:sldId id="1805" r:id="rId12"/>
    <p:sldId id="1813" r:id="rId13"/>
    <p:sldId id="1810" r:id="rId14"/>
    <p:sldId id="1819" r:id="rId15"/>
    <p:sldId id="1818" r:id="rId16"/>
    <p:sldId id="1814" r:id="rId17"/>
    <p:sldId id="1815" r:id="rId18"/>
    <p:sldId id="1806" r:id="rId19"/>
    <p:sldId id="1816" r:id="rId20"/>
    <p:sldId id="1807" r:id="rId21"/>
    <p:sldId id="1817" r:id="rId22"/>
    <p:sldId id="180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Exo 2 SemiBold" panose="020B060402020202020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Black" panose="020F0502020204030203" pitchFamily="34" charset="0"/>
      <p:bold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071116-5396-8A40-964D-A2307C474208}">
          <p14:sldIdLst>
            <p14:sldId id="1796"/>
            <p14:sldId id="1801"/>
            <p14:sldId id="1812"/>
            <p14:sldId id="1809"/>
            <p14:sldId id="1802"/>
            <p14:sldId id="1811"/>
            <p14:sldId id="1804"/>
            <p14:sldId id="1821"/>
            <p14:sldId id="1822"/>
            <p14:sldId id="1805"/>
            <p14:sldId id="1813"/>
            <p14:sldId id="1810"/>
            <p14:sldId id="1819"/>
            <p14:sldId id="1818"/>
            <p14:sldId id="1814"/>
            <p14:sldId id="1815"/>
            <p14:sldId id="1806"/>
            <p14:sldId id="1816"/>
            <p14:sldId id="1807"/>
            <p14:sldId id="1817"/>
            <p14:sldId id="18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3B5"/>
    <a:srgbClr val="A1A878"/>
    <a:srgbClr val="A12F83"/>
    <a:srgbClr val="12846D"/>
    <a:srgbClr val="00ADD9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86604" autoAdjust="0"/>
  </p:normalViewPr>
  <p:slideViewPr>
    <p:cSldViewPr snapToGrid="0" snapToObjects="1">
      <p:cViewPr varScale="1">
        <p:scale>
          <a:sx n="99" d="100"/>
          <a:sy n="99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2F1C89B6-0167-0549-A9D3-815C20C90D3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A2430F75-B5EC-044F-A636-30352D0A13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and expertise matter more than IT tooling and software.  The delineation of roles and expertise as part of the data lifecycle is exceedingly important.  Don’t assume hiring a Data Scientist will mean they can do everything well unless you hire a unicorn!  This is a feedback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4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Sandia is currently starting phase 2.  Progression of maturity.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5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Mostly focused today on structured and semi-structured datasets.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Augmenting existing pipeline with newer change detection and streaming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5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opportunities to think about how this work could impact your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3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50582B7-4485-2444-8D1C-E899F3EE07AB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8D43900-98D7-A44C-A2C8-C8E5D50158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02D1180-C050-974C-B328-F450BBE244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EC3E3-A630-AA4F-992A-001F1FFBC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DA566-7623-2445-81B1-57244B033C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0507" y="5068122"/>
            <a:ext cx="1740628" cy="2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533CBC10-5638-7E46-81C8-B530E4D76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CC0FC208-2094-5247-B442-914250E19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93BA4CF5-05C5-E44F-BFA8-5F66D79FC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D9194FF3-FB44-4F4A-BEA2-4A866309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E5A6C9AA-8F75-6E4A-9E5F-9953F798B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BF130D3-3334-8F4F-B697-35A9F2814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1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3BEBB9B5-AA21-3743-AE6F-D669D968EB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B41CB23-D8A4-634B-8696-A8C38E3A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lnSpc>
                <a:spcPct val="100000"/>
              </a:lnSpc>
              <a:buFontTx/>
              <a:buNone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buFont typeface="Wingdings" pitchFamily="2" charset="2"/>
              <a:buChar char="§"/>
              <a:defRPr/>
            </a:lvl2pPr>
            <a:lvl3pPr>
              <a:lnSpc>
                <a:spcPct val="100000"/>
              </a:lnSpc>
              <a:buFont typeface="Wingdings" pitchFamily="2" charset="2"/>
              <a:buChar char="§"/>
              <a:defRPr/>
            </a:lvl3pPr>
            <a:lvl4pPr>
              <a:lnSpc>
                <a:spcPct val="100000"/>
              </a:lnSpc>
              <a:buFont typeface="Wingdings" pitchFamily="2" charset="2"/>
              <a:buChar char="§"/>
              <a:defRPr/>
            </a:lvl4pPr>
            <a:lvl5pPr>
              <a:lnSpc>
                <a:spcPct val="100000"/>
              </a:lnSpc>
              <a:buFont typeface="Wingdings" pitchFamily="2" charset="2"/>
              <a:buChar char="§"/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DA5D46-7DB6-A447-B104-EB1662B30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531D3A3-757D-8B47-A2D3-3517AB7E4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6376D8E-D4AE-934B-B500-E11F8615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and_Double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Double Content - 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6158660" y="1409700"/>
            <a:ext cx="5029200" cy="4648200"/>
          </a:xfrm>
        </p:spPr>
        <p:txBody>
          <a:bodyPr lIns="45720"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FE68596-C998-4449-AA72-201F663B108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724" y="1409700"/>
            <a:ext cx="5029200" cy="4648200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88CC8865-9B06-F04A-B596-67CF2250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8">
            <a:extLst>
              <a:ext uri="{FF2B5EF4-FFF2-40B4-BE49-F238E27FC236}">
                <a16:creationId xmlns:a16="http://schemas.microsoft.com/office/drawing/2014/main" id="{8984D5BE-3984-D642-8048-62E970BD9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37F498F-8C04-8E41-B8E2-2CF797996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_Only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Title Only - Click to add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47140F4-9603-3740-AC59-61030724E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32A26D86-2879-4B46-86CA-D69ABD3F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B861089-20B6-544A-BC46-4CA4C9A1B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13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Slide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405A7D0-A065-44E8-BD31-2D1AF2D5E0D2}"/>
              </a:ext>
            </a:extLst>
          </p:cNvPr>
          <p:cNvSpPr txBox="1"/>
          <p:nvPr userDrawn="1"/>
        </p:nvSpPr>
        <p:spPr>
          <a:xfrm>
            <a:off x="10193121" y="5382134"/>
            <a:ext cx="199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800" b="0" i="0" u="none" strike="noStrike" kern="12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800" b="0" i="0" u="none" strike="noStrike" kern="12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800" b="0" i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F1AEF7CB-72B7-B743-A375-6E9BEACA87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32140" y="2921104"/>
            <a:ext cx="1302311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34437CB5-4FD1-BD4C-9E3F-DE0347134F2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1894" y="2921104"/>
            <a:ext cx="1828800" cy="9144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7D39CEF2-EAFF-1F4F-8C1B-1AFC16A91F4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45897" y="2921104"/>
            <a:ext cx="2167575" cy="91440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7" name="Picture Placeholder 18">
            <a:extLst>
              <a:ext uri="{FF2B5EF4-FFF2-40B4-BE49-F238E27FC236}">
                <a16:creationId xmlns:a16="http://schemas.microsoft.com/office/drawing/2014/main" id="{55971632-141A-4A41-AE8A-7917773F35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5571" y="1342125"/>
            <a:ext cx="2623459" cy="1461583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18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8" name="Picture Placeholder 30">
            <a:extLst>
              <a:ext uri="{FF2B5EF4-FFF2-40B4-BE49-F238E27FC236}">
                <a16:creationId xmlns:a16="http://schemas.microsoft.com/office/drawing/2014/main" id="{3A1840DD-E6D4-FF44-BEE3-04222F6806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24919" y="2921812"/>
            <a:ext cx="1135118" cy="914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640D0C-6768-054F-A9E5-72433DED96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147" y="1194099"/>
            <a:ext cx="6351553" cy="1727005"/>
          </a:xfrm>
        </p:spPr>
        <p:txBody>
          <a:bodyPr lIns="0" tIns="91440" rIns="0" bIns="9144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9EC6533-A0BD-5E46-AF14-AB8CC26AA9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86421" y="6586868"/>
            <a:ext cx="1828800" cy="136525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B0D49C-82E5-0B42-A64F-A7234DA2B0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3147" y="4142965"/>
            <a:ext cx="6351553" cy="914399"/>
          </a:xfrm>
        </p:spPr>
        <p:txBody>
          <a:bodyPr lIns="0" tIns="0" rIns="0" bIns="0" anchor="b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PRESENTER/AUTHOR NAMES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44566E6-F23A-E842-B04D-8E74C1E5C0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3147" y="5382133"/>
            <a:ext cx="6351553" cy="1142491"/>
          </a:xfrm>
        </p:spPr>
        <p:txBody>
          <a:bodyPr lIns="0" tIns="0" rIns="0" bIns="0"/>
          <a:lstStyle>
            <a:lvl1pPr>
              <a:buFontTx/>
              <a:buNone/>
              <a:defRPr sz="1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location, or additional 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9C096-9973-EF42-BC88-D6ADDE589A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928" y="206264"/>
            <a:ext cx="1899562" cy="8277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0676C-5F7C-9C42-9914-B73F06BAC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2826" y="5073548"/>
            <a:ext cx="1863045" cy="2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_Break_NM&amp;CA_U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0F807EE3-5A7B-7B43-9CD9-05809754EE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30694" y="5064546"/>
            <a:ext cx="7070704" cy="993354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800" b="0" i="0" cap="none" spc="2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80C274-88C4-EF40-AFFB-1D3EE28AB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30694" y="3112607"/>
            <a:ext cx="7070706" cy="1690255"/>
          </a:xfrm>
        </p:spPr>
        <p:txBody>
          <a:bodyPr lIns="0" rIns="0" anchor="ctr">
            <a:normAutofit/>
          </a:bodyPr>
          <a:lstStyle>
            <a:lvl1pPr algn="l">
              <a:lnSpc>
                <a:spcPts val="3700"/>
              </a:lnSpc>
              <a:defRPr sz="3600" b="0" i="0" spc="31" baseline="0">
                <a:solidFill>
                  <a:schemeClr val="bg1"/>
                </a:solidFill>
                <a:latin typeface="+mj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28F9A4F9-E91B-894E-980A-89E25D983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9BB042E6-FFFD-3849-9A9F-1B3E03339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0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_and_Content_U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Title and Content - 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84653370-8875-2C4D-A315-258AE5BB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0925A80-6FB1-1F4E-8281-11634B444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C3CAD971-D42D-864F-B8DE-C3410EC67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E2D48-26E4-F540-8A4B-081EC834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pPr algn="ctr"/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27CFCD6-42D6-CF46-A09D-23B16AA0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1FC436-ACD0-714D-A860-1E9467D1F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9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01" r:id="rId2"/>
    <p:sldLayoutId id="2147483813" r:id="rId3"/>
    <p:sldLayoutId id="2147483697" r:id="rId4"/>
    <p:sldLayoutId id="2147483698" r:id="rId5"/>
    <p:sldLayoutId id="214748376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2">
              <a:lumMod val="25000"/>
            </a:schemeClr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0" indent="0" algn="l" defTabSz="914354" rtl="0" eaLnBrk="1" latinLnBrk="0" hangingPunct="0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Tx/>
        <a:buNone/>
        <a:defRPr sz="20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86909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8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69780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2651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5522" indent="-285750" algn="l" defTabSz="914354" rtl="0" eaLnBrk="1" latinLnBrk="0" hangingPunct="0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itchFamily="2" charset="2"/>
        <a:buChar char="§"/>
        <a:defRPr sz="1400" b="0" i="0" kern="1200">
          <a:solidFill>
            <a:schemeClr val="bg2">
              <a:lumMod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891C8-40F6-0844-84D7-FB57C74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48" y="359772"/>
            <a:ext cx="10480752" cy="570225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04381-06F4-6A4A-986B-6305FD523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647" y="1429233"/>
            <a:ext cx="10480751" cy="46362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1C83E4D2-C847-754F-86F1-AE63596BA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356686"/>
            <a:ext cx="559397" cy="5702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ctr">
              <a:defRPr sz="14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F6B149FD-26F7-3645-B4E7-BA8B8CC5EE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D5068D1B-B42E-8343-A696-82B7686B4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572013"/>
            <a:ext cx="1088571" cy="277823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DC07D2C2-EEDA-094F-A4D5-546DE82D3808}" type="datetimeFigureOut">
              <a:rPr lang="en-US" smtClean="0"/>
              <a:pPr/>
              <a:t>10/5/2022</a:t>
            </a:fld>
            <a:endParaRPr lang="en-US" dirty="0"/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1259F7E5-8F2B-7D4F-BF1C-8C5936265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00287" y="6572013"/>
            <a:ext cx="9391426" cy="285987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1000" b="0" i="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56" r:id="rId2"/>
    <p:sldLayoutId id="2147483758" r:id="rId3"/>
    <p:sldLayoutId id="2147483759" r:id="rId4"/>
    <p:sldLayoutId id="2147483765" r:id="rId5"/>
    <p:sldLayoutId id="2147483772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2800" b="0" i="0" kern="1200" spc="100" baseline="0">
          <a:solidFill>
            <a:schemeClr val="bg1"/>
          </a:solidFill>
          <a:latin typeface="+mj-lt"/>
          <a:ea typeface="Open Sans SemiBold" panose="020B0606030504020204" pitchFamily="34" charset="0"/>
          <a:cs typeface="Open Sans SemiBold" panose="020B0606030504020204" pitchFamily="34" charset="0"/>
        </a:defRPr>
      </a:lvl1pPr>
    </p:titleStyle>
    <p:bodyStyle>
      <a:lvl1pPr marL="91436" indent="-91436" algn="l" defTabSz="914354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384029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8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566900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749771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932642" indent="-182870" algn="l" defTabSz="914354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rgbClr val="00B0F0"/>
        </a:buClr>
        <a:buFont typeface="Wingdings" pitchFamily="2" charset="2"/>
        <a:buChar char="§"/>
        <a:defRPr sz="1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rooksIan" TargetMode="External"/><Relationship Id="rId3" Type="http://schemas.openxmlformats.org/officeDocument/2006/relationships/image" Target="../media/image12.jpg"/><Relationship Id="rId7" Type="http://schemas.openxmlformats.org/officeDocument/2006/relationships/image" Target="../media/image48.svg"/><Relationship Id="rId2" Type="http://schemas.openxmlformats.org/officeDocument/2006/relationships/hyperlink" Target="mailto:pcarlso@sandia.gov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hyperlink" Target="https://www.linkedin.com/in/patrick-carlson-13753628" TargetMode="External"/><Relationship Id="rId5" Type="http://schemas.openxmlformats.org/officeDocument/2006/relationships/hyperlink" Target="mailto:ibrooks@cloudera.com" TargetMode="External"/><Relationship Id="rId10" Type="http://schemas.openxmlformats.org/officeDocument/2006/relationships/hyperlink" Target="https://carlsonp.github.io/" TargetMode="External"/><Relationship Id="rId4" Type="http://schemas.openxmlformats.org/officeDocument/2006/relationships/image" Target="../media/image13.jpg"/><Relationship Id="rId9" Type="http://schemas.openxmlformats.org/officeDocument/2006/relationships/hyperlink" Target="https://www.linkedin.com/in/ianrbrooksphd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AF4D8B3A-FD4A-B145-BF47-2951FF384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Sandia Insights – A Data Sciences Architecture and Framework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CCD0F44-4EA8-8C44-9450-19DE5A3992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SAND2022-13719 C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05146071-E038-D245-BA97-211FAFC05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146" y="5378808"/>
            <a:ext cx="6351553" cy="914399"/>
          </a:xfrm>
        </p:spPr>
        <p:txBody>
          <a:bodyPr>
            <a:normAutofit/>
          </a:bodyPr>
          <a:lstStyle/>
          <a:p>
            <a:r>
              <a:rPr lang="en-US" dirty="0"/>
              <a:t>Dr. Patrick Carlson - Sandia National Lab</a:t>
            </a:r>
          </a:p>
          <a:p>
            <a:r>
              <a:rPr lang="en-US" dirty="0"/>
              <a:t>Dr. Ian Brooks – Cloudera Government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A034E6A-CF1D-4F4B-B6D3-6FC095EA423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5556" b="5556"/>
          <a:stretch>
            <a:fillRect/>
          </a:stretch>
        </p:blipFill>
        <p:spPr>
          <a:xfrm>
            <a:off x="773147" y="2921103"/>
            <a:ext cx="6792424" cy="1579661"/>
          </a:xfrm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C4875DA-D88E-4A6C-85A2-4C842A558F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749" r="1749"/>
          <a:stretch>
            <a:fillRect/>
          </a:stretch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DE3501-3CD2-0F44-87FB-60856AFB3D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147" y="4588655"/>
            <a:ext cx="6351553" cy="5454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National Laboratories Information Technology (NLIT) 2022</a:t>
            </a:r>
          </a:p>
          <a:p>
            <a:r>
              <a:rPr lang="en-US" dirty="0"/>
              <a:t>October 17, 2022</a:t>
            </a:r>
          </a:p>
        </p:txBody>
      </p:sp>
    </p:spTree>
    <p:extLst>
      <p:ext uri="{BB962C8B-B14F-4D97-AF65-F5344CB8AC3E}">
        <p14:creationId xmlns:p14="http://schemas.microsoft.com/office/powerpoint/2010/main" val="11691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CBCF-5BC7-4628-95F6-4D6B115AD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7C126-35B4-4EAE-B110-13B70FC03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6D0237-5D0F-44A3-A4C9-4B761069F216}"/>
              </a:ext>
            </a:extLst>
          </p:cNvPr>
          <p:cNvSpPr/>
          <p:nvPr/>
        </p:nvSpPr>
        <p:spPr>
          <a:xfrm>
            <a:off x="779467" y="1560348"/>
            <a:ext cx="964734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68404-70CE-43BA-970A-D548C3924969}"/>
              </a:ext>
            </a:extLst>
          </p:cNvPr>
          <p:cNvSpPr/>
          <p:nvPr/>
        </p:nvSpPr>
        <p:spPr>
          <a:xfrm>
            <a:off x="2197166" y="1560348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Operational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7139D4-94FA-4387-B046-F197B069A4EE}"/>
              </a:ext>
            </a:extLst>
          </p:cNvPr>
          <p:cNvSpPr/>
          <p:nvPr/>
        </p:nvSpPr>
        <p:spPr>
          <a:xfrm>
            <a:off x="6116878" y="1550157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Managed Warehouses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640AE-491E-442C-BD17-785740E63403}"/>
              </a:ext>
            </a:extLst>
          </p:cNvPr>
          <p:cNvSpPr/>
          <p:nvPr/>
        </p:nvSpPr>
        <p:spPr>
          <a:xfrm>
            <a:off x="4949704" y="3473320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Denodo Data Virtualization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7D0F96-6DE9-492A-B98C-1957C724CF08}"/>
              </a:ext>
            </a:extLst>
          </p:cNvPr>
          <p:cNvSpPr/>
          <p:nvPr/>
        </p:nvSpPr>
        <p:spPr>
          <a:xfrm>
            <a:off x="3170703" y="4874007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Cloudera Data Platform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664C3-83A9-47DA-BC5C-5EF130E81F8C}"/>
              </a:ext>
            </a:extLst>
          </p:cNvPr>
          <p:cNvSpPr/>
          <p:nvPr/>
        </p:nvSpPr>
        <p:spPr>
          <a:xfrm>
            <a:off x="7608850" y="3473319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 and Access Controls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CB1303-2BCD-4622-A01F-C50EA2C790D1}"/>
              </a:ext>
            </a:extLst>
          </p:cNvPr>
          <p:cNvSpPr/>
          <p:nvPr/>
        </p:nvSpPr>
        <p:spPr>
          <a:xfrm>
            <a:off x="10152493" y="3473320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Reporting, Analytics, Modeling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685135-BD59-4115-96D4-D248990C809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744201" y="1983993"/>
            <a:ext cx="452965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99B36E-2A93-4153-86E3-91EAB08F3AF6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3957456" y="1983993"/>
            <a:ext cx="593394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E1460B-2F2C-40E7-B5B1-386730AA7B35}"/>
              </a:ext>
            </a:extLst>
          </p:cNvPr>
          <p:cNvCxnSpPr>
            <a:cxnSpLocks/>
            <a:stCxn id="6" idx="6"/>
            <a:endCxn id="13" idx="1"/>
          </p:cNvCxnSpPr>
          <p:nvPr/>
        </p:nvCxnSpPr>
        <p:spPr>
          <a:xfrm flipV="1">
            <a:off x="5663913" y="1973802"/>
            <a:ext cx="452965" cy="10191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A504A6-F3A1-4056-98E9-2B73F40EADC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5829849" y="2397446"/>
            <a:ext cx="1167174" cy="107587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52C0D7-6286-4F9C-B1CA-1652F2D83510}"/>
              </a:ext>
            </a:extLst>
          </p:cNvPr>
          <p:cNvCxnSpPr>
            <a:cxnSpLocks/>
            <a:stCxn id="15" idx="1"/>
            <a:endCxn id="18" idx="0"/>
          </p:cNvCxnSpPr>
          <p:nvPr/>
        </p:nvCxnSpPr>
        <p:spPr>
          <a:xfrm flipH="1">
            <a:off x="4050848" y="3896965"/>
            <a:ext cx="898856" cy="97704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9E8109-5AB8-446D-AC68-64BC8081EFB0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6709994" y="3896964"/>
            <a:ext cx="898856" cy="1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94B2-E5B6-4C86-A5D7-43293821F4E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369140" y="3896964"/>
            <a:ext cx="783353" cy="1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003175AD-D112-4D5E-BCA7-D6A8039D0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47" y="1510410"/>
            <a:ext cx="914400" cy="914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C2DC95-E9A5-45BC-8950-7F2B1002A81F}"/>
              </a:ext>
            </a:extLst>
          </p:cNvPr>
          <p:cNvSpPr/>
          <p:nvPr/>
        </p:nvSpPr>
        <p:spPr>
          <a:xfrm>
            <a:off x="4550850" y="1539966"/>
            <a:ext cx="1113063" cy="888054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2587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7805-0FAB-4288-909D-75A27A76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A006-AFD1-41BB-A8F9-9041FE26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legacy ETL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Batch ETL process is well suited for slowly changing datasets or tables (once a week updates)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Batch ETL process ties up system for many hours, prevents usage of data for reporting and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process is rigid and prevents agile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C3CA-D4BC-4C6F-B364-8ED86B35D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72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BCF0-BF9C-43A0-851D-0BADAB60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B622-7E9D-4008-823C-D6783F78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Future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F4DF6-A2D4-4BDB-B37F-4DAEEAB04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E6AE-B628-4BBF-808E-7B6C476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Productionization</a:t>
            </a:r>
            <a:r>
              <a:rPr lang="en-US" dirty="0"/>
              <a:t> of Data Science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9E3C8-6956-4AC2-AB83-A32854B7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929997"/>
            <a:ext cx="10480751" cy="46362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ml-ops – productionizing machine learning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Cloudera Data Science Workbench (CDSW) – containerized environment for Data Scientists, collaborative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</a:t>
            </a:r>
            <a:r>
              <a:rPr lang="en-US" dirty="0" err="1"/>
              <a:t>MLFlow</a:t>
            </a:r>
            <a:r>
              <a:rPr lang="en-US" dirty="0"/>
              <a:t> support for experiment tracking and hyper-parameter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503D2-09C6-4E7D-A5EA-DC1D753EF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49F4D-2256-46EE-8F7F-F412D0BE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93" y="2893052"/>
            <a:ext cx="2701954" cy="1043937"/>
          </a:xfrm>
          <a:prstGeom prst="rect">
            <a:avLst/>
          </a:prstGeom>
        </p:spPr>
      </p:pic>
      <p:pic>
        <p:nvPicPr>
          <p:cNvPr id="8" name="Google Shape;698;p78">
            <a:extLst>
              <a:ext uri="{FF2B5EF4-FFF2-40B4-BE49-F238E27FC236}">
                <a16:creationId xmlns:a16="http://schemas.microsoft.com/office/drawing/2014/main" id="{980F19A5-01F0-4CFF-AFBF-CB592A149C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850" y="3954512"/>
            <a:ext cx="1970675" cy="105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</p:pic>
      <p:pic>
        <p:nvPicPr>
          <p:cNvPr id="9" name="Google Shape;700;p78">
            <a:extLst>
              <a:ext uri="{FF2B5EF4-FFF2-40B4-BE49-F238E27FC236}">
                <a16:creationId xmlns:a16="http://schemas.microsoft.com/office/drawing/2014/main" id="{E05A3705-B75E-46C9-8233-9869651A48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004" y="4490084"/>
            <a:ext cx="2022912" cy="200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01;p78">
            <a:extLst>
              <a:ext uri="{FF2B5EF4-FFF2-40B4-BE49-F238E27FC236}">
                <a16:creationId xmlns:a16="http://schemas.microsoft.com/office/drawing/2014/main" id="{0E692F51-CE44-4182-96F6-2CE9B8DC7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9760" y="4840711"/>
            <a:ext cx="2874127" cy="143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9;p78">
            <a:extLst>
              <a:ext uri="{FF2B5EF4-FFF2-40B4-BE49-F238E27FC236}">
                <a16:creationId xmlns:a16="http://schemas.microsoft.com/office/drawing/2014/main" id="{06AB8409-2060-4A6D-A331-FA5D77081EE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4020" y="4620259"/>
            <a:ext cx="1365079" cy="119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ACA80-28B1-4A52-9191-6BF606C12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289" y="3364569"/>
            <a:ext cx="2408907" cy="883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443BF8-3A0E-473F-BF96-728CEC5F0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18" y="2695075"/>
            <a:ext cx="6482051" cy="38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DC03-648D-4471-8D9D-9281733A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Governance and Cataloging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2107-D818-4641-A0BE-99BA14B71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Document more datasets with descriptions and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Denodo as singular integration point for structured data and access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Tagging data in Denodo and Cloudera (Apache Atlas)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attribute-based access controls in Denodo and Cloudera (Apache Ranger)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on labels and sensitivity categories to address Controlled Unclassified Information (CUI) requirements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214C5-FC2F-4C33-AAEF-26E79D1CA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0BF1B-6567-4470-B685-C72059E0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897" y="4792014"/>
            <a:ext cx="3488876" cy="636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CACB1E-2BEE-4DF7-8C2E-740B4E12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" y="3999251"/>
            <a:ext cx="2346566" cy="1877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770D62-20BF-4484-B61C-7412A463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001" y="5428767"/>
            <a:ext cx="3880694" cy="8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577A-6513-45F8-973B-042DFF55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(CDC)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41E0A-E78F-4E4E-B221-D1EA495BB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15</a:t>
            </a:fld>
            <a:endParaRPr lang="en-US" dirty="0"/>
          </a:p>
        </p:txBody>
      </p:sp>
      <p:grpSp>
        <p:nvGrpSpPr>
          <p:cNvPr id="7" name="Google Shape;188;p27">
            <a:extLst>
              <a:ext uri="{FF2B5EF4-FFF2-40B4-BE49-F238E27FC236}">
                <a16:creationId xmlns:a16="http://schemas.microsoft.com/office/drawing/2014/main" id="{C755AE82-B51B-4E28-A42D-0096E67AE6E0}"/>
              </a:ext>
            </a:extLst>
          </p:cNvPr>
          <p:cNvGrpSpPr/>
          <p:nvPr/>
        </p:nvGrpSpPr>
        <p:grpSpPr>
          <a:xfrm>
            <a:off x="7405515" y="1967990"/>
            <a:ext cx="2131855" cy="1761922"/>
            <a:chOff x="237273" y="1245464"/>
            <a:chExt cx="1547100" cy="3032100"/>
          </a:xfrm>
        </p:grpSpPr>
        <p:sp>
          <p:nvSpPr>
            <p:cNvPr id="8" name="Google Shape;189;p27">
              <a:extLst>
                <a:ext uri="{FF2B5EF4-FFF2-40B4-BE49-F238E27FC236}">
                  <a16:creationId xmlns:a16="http://schemas.microsoft.com/office/drawing/2014/main" id="{526B4B50-6206-46B0-A3AE-55238AA08007}"/>
                </a:ext>
              </a:extLst>
            </p:cNvPr>
            <p:cNvSpPr/>
            <p:nvPr/>
          </p:nvSpPr>
          <p:spPr>
            <a:xfrm>
              <a:off x="237273" y="1245464"/>
              <a:ext cx="1547100" cy="303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;p27">
              <a:extLst>
                <a:ext uri="{FF2B5EF4-FFF2-40B4-BE49-F238E27FC236}">
                  <a16:creationId xmlns:a16="http://schemas.microsoft.com/office/drawing/2014/main" id="{A3F01D75-77EB-4C69-837F-ABD663FFBAD0}"/>
                </a:ext>
              </a:extLst>
            </p:cNvPr>
            <p:cNvSpPr txBox="1"/>
            <p:nvPr/>
          </p:nvSpPr>
          <p:spPr>
            <a:xfrm>
              <a:off x="237273" y="1455211"/>
              <a:ext cx="15471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DATAFLOW APPS</a:t>
              </a:r>
              <a:b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POWERED BY NIFI</a:t>
              </a:r>
              <a:b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" name="Google Shape;191;p27">
            <a:extLst>
              <a:ext uri="{FF2B5EF4-FFF2-40B4-BE49-F238E27FC236}">
                <a16:creationId xmlns:a16="http://schemas.microsoft.com/office/drawing/2014/main" id="{EE62EC66-73A4-4840-BB68-9CD55739A859}"/>
              </a:ext>
            </a:extLst>
          </p:cNvPr>
          <p:cNvGrpSpPr/>
          <p:nvPr/>
        </p:nvGrpSpPr>
        <p:grpSpPr>
          <a:xfrm>
            <a:off x="2756214" y="1968031"/>
            <a:ext cx="2131858" cy="3130261"/>
            <a:chOff x="237273" y="1245464"/>
            <a:chExt cx="1547102" cy="3032100"/>
          </a:xfrm>
        </p:grpSpPr>
        <p:sp>
          <p:nvSpPr>
            <p:cNvPr id="11" name="Google Shape;192;p27">
              <a:extLst>
                <a:ext uri="{FF2B5EF4-FFF2-40B4-BE49-F238E27FC236}">
                  <a16:creationId xmlns:a16="http://schemas.microsoft.com/office/drawing/2014/main" id="{855382F1-A5AD-4003-9F0F-124337C65474}"/>
                </a:ext>
              </a:extLst>
            </p:cNvPr>
            <p:cNvSpPr/>
            <p:nvPr/>
          </p:nvSpPr>
          <p:spPr>
            <a:xfrm>
              <a:off x="237273" y="1245464"/>
              <a:ext cx="1547100" cy="303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3;p27">
              <a:extLst>
                <a:ext uri="{FF2B5EF4-FFF2-40B4-BE49-F238E27FC236}">
                  <a16:creationId xmlns:a16="http://schemas.microsoft.com/office/drawing/2014/main" id="{2F14A06D-B8DF-4BB9-A9D4-3B8B20A3EDFC}"/>
                </a:ext>
              </a:extLst>
            </p:cNvPr>
            <p:cNvSpPr txBox="1"/>
            <p:nvPr/>
          </p:nvSpPr>
          <p:spPr>
            <a:xfrm>
              <a:off x="237275" y="1395574"/>
              <a:ext cx="15471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CHANGE DATA</a:t>
              </a:r>
              <a:b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CAPTURE</a:t>
              </a:r>
              <a:endParaRPr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" name="Google Shape;194;p27">
            <a:extLst>
              <a:ext uri="{FF2B5EF4-FFF2-40B4-BE49-F238E27FC236}">
                <a16:creationId xmlns:a16="http://schemas.microsoft.com/office/drawing/2014/main" id="{3DEC5B3B-E0EF-45BF-9D2D-A79B9C34981E}"/>
              </a:ext>
            </a:extLst>
          </p:cNvPr>
          <p:cNvGrpSpPr/>
          <p:nvPr/>
        </p:nvGrpSpPr>
        <p:grpSpPr>
          <a:xfrm>
            <a:off x="2932841" y="2568117"/>
            <a:ext cx="1766848" cy="2472855"/>
            <a:chOff x="375813" y="2195538"/>
            <a:chExt cx="1282212" cy="842361"/>
          </a:xfrm>
        </p:grpSpPr>
        <p:sp>
          <p:nvSpPr>
            <p:cNvPr id="14" name="Google Shape;195;p27">
              <a:extLst>
                <a:ext uri="{FF2B5EF4-FFF2-40B4-BE49-F238E27FC236}">
                  <a16:creationId xmlns:a16="http://schemas.microsoft.com/office/drawing/2014/main" id="{3978D809-7993-4814-AEB4-F4AC30652270}"/>
                </a:ext>
              </a:extLst>
            </p:cNvPr>
            <p:cNvSpPr/>
            <p:nvPr/>
          </p:nvSpPr>
          <p:spPr>
            <a:xfrm>
              <a:off x="375825" y="2195538"/>
              <a:ext cx="1282200" cy="84236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6;p27">
              <a:extLst>
                <a:ext uri="{FF2B5EF4-FFF2-40B4-BE49-F238E27FC236}">
                  <a16:creationId xmlns:a16="http://schemas.microsoft.com/office/drawing/2014/main" id="{FF201E56-0F4B-4442-AD11-A79176F45800}"/>
                </a:ext>
              </a:extLst>
            </p:cNvPr>
            <p:cNvSpPr txBox="1"/>
            <p:nvPr/>
          </p:nvSpPr>
          <p:spPr>
            <a:xfrm>
              <a:off x="375813" y="2849206"/>
              <a:ext cx="1282200" cy="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666666"/>
                  </a:solidFill>
                  <a:latin typeface="Lato Black"/>
                  <a:ea typeface="Lato Black"/>
                  <a:cs typeface="Lato Black"/>
                  <a:sym typeface="Lato Black"/>
                </a:rPr>
                <a:t>THIRD PARTY INTEGRATION</a:t>
              </a:r>
              <a:endParaRPr sz="11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pic>
        <p:nvPicPr>
          <p:cNvPr id="16" name="Google Shape;197;p27">
            <a:extLst>
              <a:ext uri="{FF2B5EF4-FFF2-40B4-BE49-F238E27FC236}">
                <a16:creationId xmlns:a16="http://schemas.microsoft.com/office/drawing/2014/main" id="{86DB3F01-190F-4C1E-ADDE-3D314C5128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69507" y="2945466"/>
            <a:ext cx="1003368" cy="25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99;p27">
            <a:extLst>
              <a:ext uri="{FF2B5EF4-FFF2-40B4-BE49-F238E27FC236}">
                <a16:creationId xmlns:a16="http://schemas.microsoft.com/office/drawing/2014/main" id="{119D7664-7216-459E-9B7D-7CC013F4A559}"/>
              </a:ext>
            </a:extLst>
          </p:cNvPr>
          <p:cNvGrpSpPr/>
          <p:nvPr/>
        </p:nvGrpSpPr>
        <p:grpSpPr>
          <a:xfrm>
            <a:off x="433820" y="1968017"/>
            <a:ext cx="2131858" cy="4313093"/>
            <a:chOff x="237273" y="1245464"/>
            <a:chExt cx="1547102" cy="3032100"/>
          </a:xfrm>
        </p:grpSpPr>
        <p:sp>
          <p:nvSpPr>
            <p:cNvPr id="18" name="Google Shape;200;p27">
              <a:extLst>
                <a:ext uri="{FF2B5EF4-FFF2-40B4-BE49-F238E27FC236}">
                  <a16:creationId xmlns:a16="http://schemas.microsoft.com/office/drawing/2014/main" id="{F72D336E-C0C7-4C32-93CB-A699DA038AA2}"/>
                </a:ext>
              </a:extLst>
            </p:cNvPr>
            <p:cNvSpPr/>
            <p:nvPr/>
          </p:nvSpPr>
          <p:spPr>
            <a:xfrm>
              <a:off x="237273" y="1245464"/>
              <a:ext cx="1547100" cy="303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1;p27">
              <a:extLst>
                <a:ext uri="{FF2B5EF4-FFF2-40B4-BE49-F238E27FC236}">
                  <a16:creationId xmlns:a16="http://schemas.microsoft.com/office/drawing/2014/main" id="{D43B1EDB-03BF-403E-8E79-6204B7894551}"/>
                </a:ext>
              </a:extLst>
            </p:cNvPr>
            <p:cNvSpPr txBox="1"/>
            <p:nvPr/>
          </p:nvSpPr>
          <p:spPr>
            <a:xfrm>
              <a:off x="237275" y="1395574"/>
              <a:ext cx="15471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SOURCE DBMS</a:t>
              </a:r>
              <a:endParaRPr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" name="Google Shape;202;p27">
            <a:extLst>
              <a:ext uri="{FF2B5EF4-FFF2-40B4-BE49-F238E27FC236}">
                <a16:creationId xmlns:a16="http://schemas.microsoft.com/office/drawing/2014/main" id="{8F5B551B-4ECD-487F-AD8D-2808DA8F3423}"/>
              </a:ext>
            </a:extLst>
          </p:cNvPr>
          <p:cNvSpPr/>
          <p:nvPr/>
        </p:nvSpPr>
        <p:spPr>
          <a:xfrm>
            <a:off x="616332" y="2551401"/>
            <a:ext cx="1766831" cy="35667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3;p27">
            <a:extLst>
              <a:ext uri="{FF2B5EF4-FFF2-40B4-BE49-F238E27FC236}">
                <a16:creationId xmlns:a16="http://schemas.microsoft.com/office/drawing/2014/main" id="{8365DD67-FD2A-402E-B5DA-2EA28D043F26}"/>
              </a:ext>
            </a:extLst>
          </p:cNvPr>
          <p:cNvSpPr/>
          <p:nvPr/>
        </p:nvSpPr>
        <p:spPr>
          <a:xfrm>
            <a:off x="5066844" y="1389980"/>
            <a:ext cx="2131855" cy="50144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APACHE KAFKA</a:t>
            </a:r>
            <a:endParaRPr sz="11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Buffer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" name="Google Shape;204;p27">
            <a:extLst>
              <a:ext uri="{FF2B5EF4-FFF2-40B4-BE49-F238E27FC236}">
                <a16:creationId xmlns:a16="http://schemas.microsoft.com/office/drawing/2014/main" id="{D7781DF1-C45D-420B-9779-3A10EDC6CC60}"/>
              </a:ext>
            </a:extLst>
          </p:cNvPr>
          <p:cNvCxnSpPr>
            <a:cxnSpLocks/>
          </p:cNvCxnSpPr>
          <p:nvPr/>
        </p:nvCxnSpPr>
        <p:spPr>
          <a:xfrm>
            <a:off x="2383163" y="3071894"/>
            <a:ext cx="5783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3" name="Google Shape;205;p27">
            <a:extLst>
              <a:ext uri="{FF2B5EF4-FFF2-40B4-BE49-F238E27FC236}">
                <a16:creationId xmlns:a16="http://schemas.microsoft.com/office/drawing/2014/main" id="{1485C907-C51B-4BFD-A0F5-244FBCDF425F}"/>
              </a:ext>
            </a:extLst>
          </p:cNvPr>
          <p:cNvCxnSpPr>
            <a:cxnSpLocks/>
          </p:cNvCxnSpPr>
          <p:nvPr/>
        </p:nvCxnSpPr>
        <p:spPr>
          <a:xfrm>
            <a:off x="2388967" y="4334775"/>
            <a:ext cx="5667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4" name="Google Shape;206;p27">
            <a:extLst>
              <a:ext uri="{FF2B5EF4-FFF2-40B4-BE49-F238E27FC236}">
                <a16:creationId xmlns:a16="http://schemas.microsoft.com/office/drawing/2014/main" id="{18E92741-F1F5-4CBA-82DF-CEFF5089725C}"/>
              </a:ext>
            </a:extLst>
          </p:cNvPr>
          <p:cNvGrpSpPr/>
          <p:nvPr/>
        </p:nvGrpSpPr>
        <p:grpSpPr>
          <a:xfrm>
            <a:off x="7726797" y="2551389"/>
            <a:ext cx="1486357" cy="964881"/>
            <a:chOff x="5616481" y="1874657"/>
            <a:chExt cx="1409826" cy="915081"/>
          </a:xfrm>
        </p:grpSpPr>
        <p:pic>
          <p:nvPicPr>
            <p:cNvPr id="25" name="Google Shape;207;p27">
              <a:extLst>
                <a:ext uri="{FF2B5EF4-FFF2-40B4-BE49-F238E27FC236}">
                  <a16:creationId xmlns:a16="http://schemas.microsoft.com/office/drawing/2014/main" id="{B39F9C3E-4A89-403E-9584-EAEE14C5889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04" t="2000" r="9075" b="74977"/>
            <a:stretch/>
          </p:blipFill>
          <p:spPr>
            <a:xfrm>
              <a:off x="5616481" y="1874657"/>
              <a:ext cx="1153850" cy="536977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" name="Google Shape;208;p27">
              <a:extLst>
                <a:ext uri="{FF2B5EF4-FFF2-40B4-BE49-F238E27FC236}">
                  <a16:creationId xmlns:a16="http://schemas.microsoft.com/office/drawing/2014/main" id="{D832D4F4-3584-4D81-A6A9-896C542DBB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431" t="36951" r="9041" b="40486"/>
            <a:stretch/>
          </p:blipFill>
          <p:spPr>
            <a:xfrm>
              <a:off x="5740294" y="2074103"/>
              <a:ext cx="1153850" cy="526240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7" name="Google Shape;209;p27">
              <a:extLst>
                <a:ext uri="{FF2B5EF4-FFF2-40B4-BE49-F238E27FC236}">
                  <a16:creationId xmlns:a16="http://schemas.microsoft.com/office/drawing/2014/main" id="{8B7129C1-4129-4FD4-B815-C9A3D8E057F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974" t="75805" r="9625" b="1940"/>
            <a:stretch/>
          </p:blipFill>
          <p:spPr>
            <a:xfrm>
              <a:off x="5887256" y="2270673"/>
              <a:ext cx="1139051" cy="519065"/>
            </a:xfrm>
            <a:prstGeom prst="rect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8" name="Google Shape;210;p27">
            <a:extLst>
              <a:ext uri="{FF2B5EF4-FFF2-40B4-BE49-F238E27FC236}">
                <a16:creationId xmlns:a16="http://schemas.microsoft.com/office/drawing/2014/main" id="{98359446-365E-4EAC-B3C8-0D8327644CE7}"/>
              </a:ext>
            </a:extLst>
          </p:cNvPr>
          <p:cNvSpPr/>
          <p:nvPr/>
        </p:nvSpPr>
        <p:spPr>
          <a:xfrm>
            <a:off x="9741241" y="1389980"/>
            <a:ext cx="2131855" cy="50144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DATA-AT-REST</a:t>
            </a:r>
            <a:endParaRPr sz="11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Store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" name="Google Shape;211;p27">
            <a:extLst>
              <a:ext uri="{FF2B5EF4-FFF2-40B4-BE49-F238E27FC236}">
                <a16:creationId xmlns:a16="http://schemas.microsoft.com/office/drawing/2014/main" id="{B34B690A-D038-4F47-B03F-B826449DAF23}"/>
              </a:ext>
            </a:extLst>
          </p:cNvPr>
          <p:cNvGrpSpPr/>
          <p:nvPr/>
        </p:nvGrpSpPr>
        <p:grpSpPr>
          <a:xfrm>
            <a:off x="9741241" y="1968100"/>
            <a:ext cx="2131858" cy="4530128"/>
            <a:chOff x="237273" y="1245464"/>
            <a:chExt cx="1547102" cy="3032100"/>
          </a:xfrm>
        </p:grpSpPr>
        <p:sp>
          <p:nvSpPr>
            <p:cNvPr id="30" name="Google Shape;212;p27">
              <a:extLst>
                <a:ext uri="{FF2B5EF4-FFF2-40B4-BE49-F238E27FC236}">
                  <a16:creationId xmlns:a16="http://schemas.microsoft.com/office/drawing/2014/main" id="{13745168-15FF-4AAF-BBCF-BBC181604B2B}"/>
                </a:ext>
              </a:extLst>
            </p:cNvPr>
            <p:cNvSpPr/>
            <p:nvPr/>
          </p:nvSpPr>
          <p:spPr>
            <a:xfrm>
              <a:off x="237273" y="1245464"/>
              <a:ext cx="1547100" cy="303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3;p27">
              <a:extLst>
                <a:ext uri="{FF2B5EF4-FFF2-40B4-BE49-F238E27FC236}">
                  <a16:creationId xmlns:a16="http://schemas.microsoft.com/office/drawing/2014/main" id="{57886E05-AAB5-42CF-8F7B-AABCC3A1F50B}"/>
                </a:ext>
              </a:extLst>
            </p:cNvPr>
            <p:cNvSpPr txBox="1"/>
            <p:nvPr/>
          </p:nvSpPr>
          <p:spPr>
            <a:xfrm>
              <a:off x="237275" y="1363114"/>
              <a:ext cx="1547100" cy="27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HYBRID STORAGE</a:t>
              </a:r>
              <a:endParaRPr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2" name="Google Shape;214;p27">
            <a:extLst>
              <a:ext uri="{FF2B5EF4-FFF2-40B4-BE49-F238E27FC236}">
                <a16:creationId xmlns:a16="http://schemas.microsoft.com/office/drawing/2014/main" id="{885BE0E2-7995-437F-BA29-338BBA1925A8}"/>
              </a:ext>
            </a:extLst>
          </p:cNvPr>
          <p:cNvSpPr/>
          <p:nvPr/>
        </p:nvSpPr>
        <p:spPr>
          <a:xfrm>
            <a:off x="9923745" y="2774252"/>
            <a:ext cx="1766831" cy="10206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5;p27">
            <a:extLst>
              <a:ext uri="{FF2B5EF4-FFF2-40B4-BE49-F238E27FC236}">
                <a16:creationId xmlns:a16="http://schemas.microsoft.com/office/drawing/2014/main" id="{AAAA99E5-AF34-425E-BE55-F320BAAAC258}"/>
              </a:ext>
            </a:extLst>
          </p:cNvPr>
          <p:cNvSpPr txBox="1"/>
          <p:nvPr/>
        </p:nvSpPr>
        <p:spPr>
          <a:xfrm>
            <a:off x="9923718" y="3581063"/>
            <a:ext cx="1766831" cy="16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CLOUD STORAGE</a:t>
            </a:r>
            <a:endParaRPr sz="11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" name="Google Shape;216;p27">
            <a:extLst>
              <a:ext uri="{FF2B5EF4-FFF2-40B4-BE49-F238E27FC236}">
                <a16:creationId xmlns:a16="http://schemas.microsoft.com/office/drawing/2014/main" id="{5B4B55BB-E485-429A-AB6D-DAA3E55D5DD0}"/>
              </a:ext>
            </a:extLst>
          </p:cNvPr>
          <p:cNvSpPr txBox="1"/>
          <p:nvPr/>
        </p:nvSpPr>
        <p:spPr>
          <a:xfrm>
            <a:off x="10132946" y="2820306"/>
            <a:ext cx="1326157" cy="763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Object Storage</a:t>
            </a:r>
            <a:endParaRPr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" name="Google Shape;217;p27">
            <a:extLst>
              <a:ext uri="{FF2B5EF4-FFF2-40B4-BE49-F238E27FC236}">
                <a16:creationId xmlns:a16="http://schemas.microsoft.com/office/drawing/2014/main" id="{1345E3F6-E299-4677-A855-8F0228A2F444}"/>
              </a:ext>
            </a:extLst>
          </p:cNvPr>
          <p:cNvCxnSpPr>
            <a:cxnSpLocks/>
          </p:cNvCxnSpPr>
          <p:nvPr/>
        </p:nvCxnSpPr>
        <p:spPr>
          <a:xfrm>
            <a:off x="9363620" y="3071705"/>
            <a:ext cx="38693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6" name="Google Shape;218;p27">
            <a:extLst>
              <a:ext uri="{FF2B5EF4-FFF2-40B4-BE49-F238E27FC236}">
                <a16:creationId xmlns:a16="http://schemas.microsoft.com/office/drawing/2014/main" id="{76092006-4061-4F4C-8EE4-EDD263A1918A}"/>
              </a:ext>
            </a:extLst>
          </p:cNvPr>
          <p:cNvGrpSpPr/>
          <p:nvPr/>
        </p:nvGrpSpPr>
        <p:grpSpPr>
          <a:xfrm>
            <a:off x="9923718" y="3935655"/>
            <a:ext cx="1766858" cy="1020624"/>
            <a:chOff x="7305975" y="2876111"/>
            <a:chExt cx="1282219" cy="740673"/>
          </a:xfrm>
        </p:grpSpPr>
        <p:grpSp>
          <p:nvGrpSpPr>
            <p:cNvPr id="37" name="Google Shape;219;p27">
              <a:extLst>
                <a:ext uri="{FF2B5EF4-FFF2-40B4-BE49-F238E27FC236}">
                  <a16:creationId xmlns:a16="http://schemas.microsoft.com/office/drawing/2014/main" id="{BDFF03CD-FAC6-43CF-8F6E-7ACB1D760732}"/>
                </a:ext>
              </a:extLst>
            </p:cNvPr>
            <p:cNvGrpSpPr/>
            <p:nvPr/>
          </p:nvGrpSpPr>
          <p:grpSpPr>
            <a:xfrm>
              <a:off x="7305975" y="2876111"/>
              <a:ext cx="1282219" cy="740673"/>
              <a:chOff x="375806" y="2227275"/>
              <a:chExt cx="1282219" cy="719100"/>
            </a:xfrm>
          </p:grpSpPr>
          <p:sp>
            <p:nvSpPr>
              <p:cNvPr id="57" name="Google Shape;220;p27">
                <a:extLst>
                  <a:ext uri="{FF2B5EF4-FFF2-40B4-BE49-F238E27FC236}">
                    <a16:creationId xmlns:a16="http://schemas.microsoft.com/office/drawing/2014/main" id="{DE705088-C4F8-4536-9FF7-4B02FC9222C3}"/>
                  </a:ext>
                </a:extLst>
              </p:cNvPr>
              <p:cNvSpPr/>
              <p:nvPr/>
            </p:nvSpPr>
            <p:spPr>
              <a:xfrm>
                <a:off x="375825" y="2227275"/>
                <a:ext cx="1282200" cy="719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221;p27">
                <a:extLst>
                  <a:ext uri="{FF2B5EF4-FFF2-40B4-BE49-F238E27FC236}">
                    <a16:creationId xmlns:a16="http://schemas.microsoft.com/office/drawing/2014/main" id="{426A2499-BA6B-448C-8BAC-5D445B521E44}"/>
                  </a:ext>
                </a:extLst>
              </p:cNvPr>
              <p:cNvSpPr txBox="1"/>
              <p:nvPr/>
            </p:nvSpPr>
            <p:spPr>
              <a:xfrm>
                <a:off x="375806" y="2802288"/>
                <a:ext cx="1282200" cy="11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dirty="0">
                    <a:solidFill>
                      <a:srgbClr val="666666"/>
                    </a:solidFill>
                    <a:latin typeface="Lato Black"/>
                    <a:ea typeface="Lato Black"/>
                    <a:cs typeface="Lato Black"/>
                    <a:sym typeface="Lato Black"/>
                  </a:rPr>
                  <a:t>CDP (Hive / Impala)</a:t>
                </a:r>
                <a:endParaRPr sz="1100" dirty="0">
                  <a:solidFill>
                    <a:srgbClr val="666666"/>
                  </a:solidFill>
                  <a:latin typeface="Lato Black"/>
                  <a:ea typeface="Lato Black"/>
                  <a:cs typeface="Lato Black"/>
                  <a:sym typeface="Lato Black"/>
                </a:endParaRPr>
              </a:p>
            </p:txBody>
          </p:sp>
        </p:grpSp>
        <p:grpSp>
          <p:nvGrpSpPr>
            <p:cNvPr id="38" name="Google Shape;222;p27">
              <a:extLst>
                <a:ext uri="{FF2B5EF4-FFF2-40B4-BE49-F238E27FC236}">
                  <a16:creationId xmlns:a16="http://schemas.microsoft.com/office/drawing/2014/main" id="{48F6D0E7-0910-4E58-8924-D138A7C0899A}"/>
                </a:ext>
              </a:extLst>
            </p:cNvPr>
            <p:cNvGrpSpPr/>
            <p:nvPr/>
          </p:nvGrpSpPr>
          <p:grpSpPr>
            <a:xfrm>
              <a:off x="7749042" y="2944081"/>
              <a:ext cx="396088" cy="393039"/>
              <a:chOff x="5768975" y="2234656"/>
              <a:chExt cx="762000" cy="761999"/>
            </a:xfrm>
          </p:grpSpPr>
          <p:grpSp>
            <p:nvGrpSpPr>
              <p:cNvPr id="39" name="Google Shape;223;p27">
                <a:extLst>
                  <a:ext uri="{FF2B5EF4-FFF2-40B4-BE49-F238E27FC236}">
                    <a16:creationId xmlns:a16="http://schemas.microsoft.com/office/drawing/2014/main" id="{9DC85F38-6AAD-4A0D-BFFF-6CD594714528}"/>
                  </a:ext>
                </a:extLst>
              </p:cNvPr>
              <p:cNvGrpSpPr/>
              <p:nvPr/>
            </p:nvGrpSpPr>
            <p:grpSpPr>
              <a:xfrm>
                <a:off x="5768975" y="2234656"/>
                <a:ext cx="762000" cy="761999"/>
                <a:chOff x="5768975" y="2234656"/>
                <a:chExt cx="762000" cy="761999"/>
              </a:xfrm>
            </p:grpSpPr>
            <p:sp>
              <p:nvSpPr>
                <p:cNvPr id="49" name="Google Shape;224;p27">
                  <a:extLst>
                    <a:ext uri="{FF2B5EF4-FFF2-40B4-BE49-F238E27FC236}">
                      <a16:creationId xmlns:a16="http://schemas.microsoft.com/office/drawing/2014/main" id="{2F09C2F5-41D6-4B61-AC24-28B68CC2D113}"/>
                    </a:ext>
                  </a:extLst>
                </p:cNvPr>
                <p:cNvSpPr/>
                <p:nvPr/>
              </p:nvSpPr>
              <p:spPr>
                <a:xfrm>
                  <a:off x="5959475" y="25013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0" name="Google Shape;225;p27">
                  <a:extLst>
                    <a:ext uri="{FF2B5EF4-FFF2-40B4-BE49-F238E27FC236}">
                      <a16:creationId xmlns:a16="http://schemas.microsoft.com/office/drawing/2014/main" id="{5864B326-4835-4253-9171-F04C94FC8231}"/>
                    </a:ext>
                  </a:extLst>
                </p:cNvPr>
                <p:cNvSpPr/>
                <p:nvPr/>
              </p:nvSpPr>
              <p:spPr>
                <a:xfrm>
                  <a:off x="5959475" y="28061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1" name="Google Shape;226;p27">
                  <a:extLst>
                    <a:ext uri="{FF2B5EF4-FFF2-40B4-BE49-F238E27FC236}">
                      <a16:creationId xmlns:a16="http://schemas.microsoft.com/office/drawing/2014/main" id="{6F938C00-B591-4302-A522-0390EE4716F2}"/>
                    </a:ext>
                  </a:extLst>
                </p:cNvPr>
                <p:cNvSpPr/>
                <p:nvPr/>
              </p:nvSpPr>
              <p:spPr>
                <a:xfrm>
                  <a:off x="6102350" y="22346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" name="Google Shape;227;p27">
                  <a:extLst>
                    <a:ext uri="{FF2B5EF4-FFF2-40B4-BE49-F238E27FC236}">
                      <a16:creationId xmlns:a16="http://schemas.microsoft.com/office/drawing/2014/main" id="{D47C4378-0F0A-481A-ACCA-0C51AEA7624B}"/>
                    </a:ext>
                  </a:extLst>
                </p:cNvPr>
                <p:cNvSpPr/>
                <p:nvPr/>
              </p:nvSpPr>
              <p:spPr>
                <a:xfrm>
                  <a:off x="5959475" y="26537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3" name="Google Shape;228;p27">
                  <a:extLst>
                    <a:ext uri="{FF2B5EF4-FFF2-40B4-BE49-F238E27FC236}">
                      <a16:creationId xmlns:a16="http://schemas.microsoft.com/office/drawing/2014/main" id="{5F79736C-2433-4874-BBF2-F7285DA63592}"/>
                    </a:ext>
                  </a:extLst>
                </p:cNvPr>
                <p:cNvSpPr/>
                <p:nvPr/>
              </p:nvSpPr>
              <p:spPr>
                <a:xfrm>
                  <a:off x="5768975" y="2415631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4" name="Google Shape;229;p27">
                  <a:extLst>
                    <a:ext uri="{FF2B5EF4-FFF2-40B4-BE49-F238E27FC236}">
                      <a16:creationId xmlns:a16="http://schemas.microsoft.com/office/drawing/2014/main" id="{1DEBD086-5C56-4A31-9BF7-B0267347A686}"/>
                    </a:ext>
                  </a:extLst>
                </p:cNvPr>
                <p:cNvSpPr/>
                <p:nvPr/>
              </p:nvSpPr>
              <p:spPr>
                <a:xfrm>
                  <a:off x="6435725" y="2415631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5" name="Google Shape;230;p27">
                  <a:extLst>
                    <a:ext uri="{FF2B5EF4-FFF2-40B4-BE49-F238E27FC236}">
                      <a16:creationId xmlns:a16="http://schemas.microsoft.com/office/drawing/2014/main" id="{0E590401-9AE1-47CF-B0E6-E4F3EA6898E8}"/>
                    </a:ext>
                  </a:extLst>
                </p:cNvPr>
                <p:cNvSpPr/>
                <p:nvPr/>
              </p:nvSpPr>
              <p:spPr>
                <a:xfrm>
                  <a:off x="5768975" y="2458493"/>
                  <a:ext cx="762000" cy="538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38162" extrusionOk="0">
                      <a:moveTo>
                        <a:pt x="742950" y="455486"/>
                      </a:moveTo>
                      <a:cubicBezTo>
                        <a:pt x="742950" y="490538"/>
                        <a:pt x="713899" y="519113"/>
                        <a:pt x="678180" y="519113"/>
                      </a:cubicBezTo>
                      <a:cubicBezTo>
                        <a:pt x="642461" y="519113"/>
                        <a:pt x="613410" y="490538"/>
                        <a:pt x="613410" y="455486"/>
                      </a:cubicBezTo>
                      <a:lnTo>
                        <a:pt x="613220" y="455486"/>
                      </a:lnTo>
                      <a:cubicBezTo>
                        <a:pt x="613220" y="454438"/>
                        <a:pt x="613410" y="453485"/>
                        <a:pt x="613410" y="452438"/>
                      </a:cubicBezTo>
                      <a:lnTo>
                        <a:pt x="613410" y="0"/>
                      </a:lnTo>
                      <a:lnTo>
                        <a:pt x="148590" y="0"/>
                      </a:lnTo>
                      <a:lnTo>
                        <a:pt x="148590" y="452438"/>
                      </a:lnTo>
                      <a:cubicBezTo>
                        <a:pt x="148590" y="453485"/>
                        <a:pt x="148685" y="454533"/>
                        <a:pt x="148781" y="455486"/>
                      </a:cubicBezTo>
                      <a:lnTo>
                        <a:pt x="148590" y="455486"/>
                      </a:lnTo>
                      <a:cubicBezTo>
                        <a:pt x="148590" y="490538"/>
                        <a:pt x="119539" y="519113"/>
                        <a:pt x="83820" y="519113"/>
                      </a:cubicBezTo>
                      <a:cubicBezTo>
                        <a:pt x="48101" y="519113"/>
                        <a:pt x="19050" y="490538"/>
                        <a:pt x="19050" y="455486"/>
                      </a:cubicBezTo>
                      <a:lnTo>
                        <a:pt x="0" y="455486"/>
                      </a:lnTo>
                      <a:cubicBezTo>
                        <a:pt x="0" y="501015"/>
                        <a:pt x="37624" y="538163"/>
                        <a:pt x="83820" y="538163"/>
                      </a:cubicBezTo>
                      <a:cubicBezTo>
                        <a:pt x="116395" y="538163"/>
                        <a:pt x="144685" y="519684"/>
                        <a:pt x="158496" y="492823"/>
                      </a:cubicBezTo>
                      <a:cubicBezTo>
                        <a:pt x="172593" y="519779"/>
                        <a:pt x="200406" y="538163"/>
                        <a:pt x="232410" y="538163"/>
                      </a:cubicBezTo>
                      <a:cubicBezTo>
                        <a:pt x="264414" y="538163"/>
                        <a:pt x="292703" y="519398"/>
                        <a:pt x="306705" y="491966"/>
                      </a:cubicBezTo>
                      <a:cubicBezTo>
                        <a:pt x="320707" y="519398"/>
                        <a:pt x="348710" y="538163"/>
                        <a:pt x="381000" y="538163"/>
                      </a:cubicBezTo>
                      <a:cubicBezTo>
                        <a:pt x="413290" y="538163"/>
                        <a:pt x="441293" y="519398"/>
                        <a:pt x="455295" y="491966"/>
                      </a:cubicBezTo>
                      <a:cubicBezTo>
                        <a:pt x="469297" y="519398"/>
                        <a:pt x="497300" y="538163"/>
                        <a:pt x="529590" y="538163"/>
                      </a:cubicBezTo>
                      <a:cubicBezTo>
                        <a:pt x="561880" y="538163"/>
                        <a:pt x="589312" y="519779"/>
                        <a:pt x="603504" y="492823"/>
                      </a:cubicBezTo>
                      <a:cubicBezTo>
                        <a:pt x="617315" y="519684"/>
                        <a:pt x="645605" y="538163"/>
                        <a:pt x="678180" y="538163"/>
                      </a:cubicBezTo>
                      <a:cubicBezTo>
                        <a:pt x="724376" y="538163"/>
                        <a:pt x="762000" y="501110"/>
                        <a:pt x="762000" y="455486"/>
                      </a:cubicBezTo>
                      <a:lnTo>
                        <a:pt x="742950" y="455486"/>
                      </a:lnTo>
                      <a:close/>
                      <a:moveTo>
                        <a:pt x="594360" y="309563"/>
                      </a:moveTo>
                      <a:lnTo>
                        <a:pt x="167640" y="309563"/>
                      </a:lnTo>
                      <a:lnTo>
                        <a:pt x="167640" y="176213"/>
                      </a:lnTo>
                      <a:lnTo>
                        <a:pt x="594360" y="176213"/>
                      </a:lnTo>
                      <a:lnTo>
                        <a:pt x="594360" y="309563"/>
                      </a:lnTo>
                      <a:close/>
                      <a:moveTo>
                        <a:pt x="594360" y="19050"/>
                      </a:moveTo>
                      <a:lnTo>
                        <a:pt x="594360" y="157163"/>
                      </a:lnTo>
                      <a:lnTo>
                        <a:pt x="167640" y="157163"/>
                      </a:lnTo>
                      <a:lnTo>
                        <a:pt x="167640" y="19050"/>
                      </a:lnTo>
                      <a:lnTo>
                        <a:pt x="594360" y="19050"/>
                      </a:lnTo>
                      <a:close/>
                      <a:moveTo>
                        <a:pt x="529590" y="519113"/>
                      </a:moveTo>
                      <a:cubicBezTo>
                        <a:pt x="493871" y="519113"/>
                        <a:pt x="464820" y="489204"/>
                        <a:pt x="464820" y="452438"/>
                      </a:cubicBezTo>
                      <a:lnTo>
                        <a:pt x="445770" y="452438"/>
                      </a:lnTo>
                      <a:cubicBezTo>
                        <a:pt x="445770" y="489204"/>
                        <a:pt x="416719" y="519113"/>
                        <a:pt x="381000" y="519113"/>
                      </a:cubicBezTo>
                      <a:cubicBezTo>
                        <a:pt x="345281" y="519113"/>
                        <a:pt x="316230" y="489204"/>
                        <a:pt x="316230" y="452438"/>
                      </a:cubicBezTo>
                      <a:lnTo>
                        <a:pt x="297180" y="452438"/>
                      </a:lnTo>
                      <a:cubicBezTo>
                        <a:pt x="297180" y="489204"/>
                        <a:pt x="268129" y="519113"/>
                        <a:pt x="232410" y="519113"/>
                      </a:cubicBezTo>
                      <a:cubicBezTo>
                        <a:pt x="196691" y="519113"/>
                        <a:pt x="167640" y="489204"/>
                        <a:pt x="167640" y="452438"/>
                      </a:cubicBezTo>
                      <a:lnTo>
                        <a:pt x="167640" y="328613"/>
                      </a:lnTo>
                      <a:lnTo>
                        <a:pt x="594360" y="328613"/>
                      </a:lnTo>
                      <a:lnTo>
                        <a:pt x="594360" y="452438"/>
                      </a:lnTo>
                      <a:cubicBezTo>
                        <a:pt x="594360" y="489204"/>
                        <a:pt x="565309" y="519113"/>
                        <a:pt x="529590" y="519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6" name="Google Shape;231;p27">
                  <a:extLst>
                    <a:ext uri="{FF2B5EF4-FFF2-40B4-BE49-F238E27FC236}">
                      <a16:creationId xmlns:a16="http://schemas.microsoft.com/office/drawing/2014/main" id="{9DC3CA20-3912-4E24-B939-DF29EF75C3E7}"/>
                    </a:ext>
                  </a:extLst>
                </p:cNvPr>
                <p:cNvSpPr/>
                <p:nvPr/>
              </p:nvSpPr>
              <p:spPr>
                <a:xfrm>
                  <a:off x="5850128" y="2271423"/>
                  <a:ext cx="599694" cy="18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694" h="181165" extrusionOk="0">
                      <a:moveTo>
                        <a:pt x="299847" y="21717"/>
                      </a:moveTo>
                      <a:lnTo>
                        <a:pt x="590550" y="181166"/>
                      </a:lnTo>
                      <a:lnTo>
                        <a:pt x="599694" y="164402"/>
                      </a:lnTo>
                      <a:lnTo>
                        <a:pt x="299847" y="0"/>
                      </a:lnTo>
                      <a:lnTo>
                        <a:pt x="0" y="164402"/>
                      </a:lnTo>
                      <a:lnTo>
                        <a:pt x="9144" y="181166"/>
                      </a:lnTo>
                      <a:lnTo>
                        <a:pt x="299847" y="217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40" name="Google Shape;232;p27">
                <a:extLst>
                  <a:ext uri="{FF2B5EF4-FFF2-40B4-BE49-F238E27FC236}">
                    <a16:creationId xmlns:a16="http://schemas.microsoft.com/office/drawing/2014/main" id="{135D8639-4AC0-4020-8480-9C5BFA3CEBBC}"/>
                  </a:ext>
                </a:extLst>
              </p:cNvPr>
              <p:cNvGrpSpPr/>
              <p:nvPr/>
            </p:nvGrpSpPr>
            <p:grpSpPr>
              <a:xfrm>
                <a:off x="5768975" y="2234656"/>
                <a:ext cx="762000" cy="761999"/>
                <a:chOff x="5768975" y="2234656"/>
                <a:chExt cx="762000" cy="761999"/>
              </a:xfrm>
            </p:grpSpPr>
            <p:sp>
              <p:nvSpPr>
                <p:cNvPr id="41" name="Google Shape;233;p27">
                  <a:extLst>
                    <a:ext uri="{FF2B5EF4-FFF2-40B4-BE49-F238E27FC236}">
                      <a16:creationId xmlns:a16="http://schemas.microsoft.com/office/drawing/2014/main" id="{1DEFA0CB-55CE-465E-9253-BFDD58C349D2}"/>
                    </a:ext>
                  </a:extLst>
                </p:cNvPr>
                <p:cNvSpPr/>
                <p:nvPr/>
              </p:nvSpPr>
              <p:spPr>
                <a:xfrm>
                  <a:off x="5959475" y="25013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2" name="Google Shape;234;p27">
                  <a:extLst>
                    <a:ext uri="{FF2B5EF4-FFF2-40B4-BE49-F238E27FC236}">
                      <a16:creationId xmlns:a16="http://schemas.microsoft.com/office/drawing/2014/main" id="{DC544FFF-321F-415C-9798-94544EDAF6E9}"/>
                    </a:ext>
                  </a:extLst>
                </p:cNvPr>
                <p:cNvSpPr/>
                <p:nvPr/>
              </p:nvSpPr>
              <p:spPr>
                <a:xfrm>
                  <a:off x="5959475" y="28061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3" name="Google Shape;235;p27">
                  <a:extLst>
                    <a:ext uri="{FF2B5EF4-FFF2-40B4-BE49-F238E27FC236}">
                      <a16:creationId xmlns:a16="http://schemas.microsoft.com/office/drawing/2014/main" id="{0C0FF7DE-C1AB-4569-B6BA-EDC01A962A9B}"/>
                    </a:ext>
                  </a:extLst>
                </p:cNvPr>
                <p:cNvSpPr/>
                <p:nvPr/>
              </p:nvSpPr>
              <p:spPr>
                <a:xfrm>
                  <a:off x="6102350" y="22346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95250" y="47625"/>
                      </a:moveTo>
                      <a:cubicBezTo>
                        <a:pt x="95250" y="73928"/>
                        <a:pt x="73928" y="95250"/>
                        <a:pt x="47625" y="95250"/>
                      </a:cubicBezTo>
                      <a:cubicBezTo>
                        <a:pt x="21322" y="95250"/>
                        <a:pt x="0" y="73928"/>
                        <a:pt x="0" y="47625"/>
                      </a:cubicBezTo>
                      <a:cubicBezTo>
                        <a:pt x="0" y="21322"/>
                        <a:pt x="21322" y="0"/>
                        <a:pt x="47625" y="0"/>
                      </a:cubicBezTo>
                      <a:cubicBezTo>
                        <a:pt x="73928" y="0"/>
                        <a:pt x="95250" y="21322"/>
                        <a:pt x="95250" y="476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4" name="Google Shape;236;p27">
                  <a:extLst>
                    <a:ext uri="{FF2B5EF4-FFF2-40B4-BE49-F238E27FC236}">
                      <a16:creationId xmlns:a16="http://schemas.microsoft.com/office/drawing/2014/main" id="{ACF81D6C-8EEE-4DF4-A311-84EC9B91B023}"/>
                    </a:ext>
                  </a:extLst>
                </p:cNvPr>
                <p:cNvSpPr/>
                <p:nvPr/>
              </p:nvSpPr>
              <p:spPr>
                <a:xfrm>
                  <a:off x="5959475" y="2653756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5" name="Google Shape;237;p27">
                  <a:extLst>
                    <a:ext uri="{FF2B5EF4-FFF2-40B4-BE49-F238E27FC236}">
                      <a16:creationId xmlns:a16="http://schemas.microsoft.com/office/drawing/2014/main" id="{B000BA25-97FF-4445-825B-59FE52225EC8}"/>
                    </a:ext>
                  </a:extLst>
                </p:cNvPr>
                <p:cNvSpPr/>
                <p:nvPr/>
              </p:nvSpPr>
              <p:spPr>
                <a:xfrm>
                  <a:off x="5768975" y="2415631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6" name="Google Shape;238;p27">
                  <a:extLst>
                    <a:ext uri="{FF2B5EF4-FFF2-40B4-BE49-F238E27FC236}">
                      <a16:creationId xmlns:a16="http://schemas.microsoft.com/office/drawing/2014/main" id="{67E1298A-947B-465B-B797-BCABB5985579}"/>
                    </a:ext>
                  </a:extLst>
                </p:cNvPr>
                <p:cNvSpPr/>
                <p:nvPr/>
              </p:nvSpPr>
              <p:spPr>
                <a:xfrm>
                  <a:off x="6435725" y="2415631"/>
                  <a:ext cx="95250" cy="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0" h="95250" extrusionOk="0">
                      <a:moveTo>
                        <a:pt x="47625" y="19050"/>
                      </a:moveTo>
                      <a:cubicBezTo>
                        <a:pt x="63341" y="19050"/>
                        <a:pt x="76200" y="31909"/>
                        <a:pt x="76200" y="47625"/>
                      </a:cubicBezTo>
                      <a:cubicBezTo>
                        <a:pt x="76200" y="63341"/>
                        <a:pt x="63341" y="76200"/>
                        <a:pt x="47625" y="76200"/>
                      </a:cubicBezTo>
                      <a:cubicBezTo>
                        <a:pt x="31909" y="76200"/>
                        <a:pt x="19050" y="63341"/>
                        <a:pt x="19050" y="47625"/>
                      </a:cubicBezTo>
                      <a:cubicBezTo>
                        <a:pt x="19050" y="31909"/>
                        <a:pt x="31909" y="19050"/>
                        <a:pt x="47625" y="19050"/>
                      </a:cubicBezTo>
                      <a:moveTo>
                        <a:pt x="47625" y="0"/>
                      </a:moveTo>
                      <a:cubicBezTo>
                        <a:pt x="21336" y="0"/>
                        <a:pt x="0" y="21336"/>
                        <a:pt x="0" y="47625"/>
                      </a:cubicBezTo>
                      <a:cubicBezTo>
                        <a:pt x="0" y="73914"/>
                        <a:pt x="21336" y="95250"/>
                        <a:pt x="47625" y="95250"/>
                      </a:cubicBezTo>
                      <a:cubicBezTo>
                        <a:pt x="73914" y="95250"/>
                        <a:pt x="95250" y="73914"/>
                        <a:pt x="95250" y="47625"/>
                      </a:cubicBezTo>
                      <a:cubicBezTo>
                        <a:pt x="95250" y="21336"/>
                        <a:pt x="73914" y="0"/>
                        <a:pt x="476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7" name="Google Shape;239;p27">
                  <a:extLst>
                    <a:ext uri="{FF2B5EF4-FFF2-40B4-BE49-F238E27FC236}">
                      <a16:creationId xmlns:a16="http://schemas.microsoft.com/office/drawing/2014/main" id="{16FF0CD7-56D5-4DFB-B0D7-B1ADC58FB131}"/>
                    </a:ext>
                  </a:extLst>
                </p:cNvPr>
                <p:cNvSpPr/>
                <p:nvPr/>
              </p:nvSpPr>
              <p:spPr>
                <a:xfrm>
                  <a:off x="5768975" y="2458493"/>
                  <a:ext cx="762000" cy="538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000" h="538162" extrusionOk="0">
                      <a:moveTo>
                        <a:pt x="742950" y="455486"/>
                      </a:moveTo>
                      <a:cubicBezTo>
                        <a:pt x="742950" y="490538"/>
                        <a:pt x="713899" y="519113"/>
                        <a:pt x="678180" y="519113"/>
                      </a:cubicBezTo>
                      <a:cubicBezTo>
                        <a:pt x="642461" y="519113"/>
                        <a:pt x="613410" y="490538"/>
                        <a:pt x="613410" y="455486"/>
                      </a:cubicBezTo>
                      <a:lnTo>
                        <a:pt x="613220" y="455486"/>
                      </a:lnTo>
                      <a:cubicBezTo>
                        <a:pt x="613220" y="454438"/>
                        <a:pt x="613410" y="453485"/>
                        <a:pt x="613410" y="452438"/>
                      </a:cubicBezTo>
                      <a:lnTo>
                        <a:pt x="613410" y="0"/>
                      </a:lnTo>
                      <a:lnTo>
                        <a:pt x="148590" y="0"/>
                      </a:lnTo>
                      <a:lnTo>
                        <a:pt x="148590" y="452438"/>
                      </a:lnTo>
                      <a:cubicBezTo>
                        <a:pt x="148590" y="453485"/>
                        <a:pt x="148685" y="454533"/>
                        <a:pt x="148781" y="455486"/>
                      </a:cubicBezTo>
                      <a:lnTo>
                        <a:pt x="148590" y="455486"/>
                      </a:lnTo>
                      <a:cubicBezTo>
                        <a:pt x="148590" y="490538"/>
                        <a:pt x="119539" y="519113"/>
                        <a:pt x="83820" y="519113"/>
                      </a:cubicBezTo>
                      <a:cubicBezTo>
                        <a:pt x="48101" y="519113"/>
                        <a:pt x="19050" y="490538"/>
                        <a:pt x="19050" y="455486"/>
                      </a:cubicBezTo>
                      <a:lnTo>
                        <a:pt x="0" y="455486"/>
                      </a:lnTo>
                      <a:cubicBezTo>
                        <a:pt x="0" y="501015"/>
                        <a:pt x="37624" y="538163"/>
                        <a:pt x="83820" y="538163"/>
                      </a:cubicBezTo>
                      <a:cubicBezTo>
                        <a:pt x="116395" y="538163"/>
                        <a:pt x="144685" y="519684"/>
                        <a:pt x="158496" y="492823"/>
                      </a:cubicBezTo>
                      <a:cubicBezTo>
                        <a:pt x="172593" y="519779"/>
                        <a:pt x="200406" y="538163"/>
                        <a:pt x="232410" y="538163"/>
                      </a:cubicBezTo>
                      <a:cubicBezTo>
                        <a:pt x="264414" y="538163"/>
                        <a:pt x="292703" y="519398"/>
                        <a:pt x="306705" y="491966"/>
                      </a:cubicBezTo>
                      <a:cubicBezTo>
                        <a:pt x="320707" y="519398"/>
                        <a:pt x="348710" y="538163"/>
                        <a:pt x="381000" y="538163"/>
                      </a:cubicBezTo>
                      <a:cubicBezTo>
                        <a:pt x="413290" y="538163"/>
                        <a:pt x="441293" y="519398"/>
                        <a:pt x="455295" y="491966"/>
                      </a:cubicBezTo>
                      <a:cubicBezTo>
                        <a:pt x="469297" y="519398"/>
                        <a:pt x="497300" y="538163"/>
                        <a:pt x="529590" y="538163"/>
                      </a:cubicBezTo>
                      <a:cubicBezTo>
                        <a:pt x="561880" y="538163"/>
                        <a:pt x="589312" y="519779"/>
                        <a:pt x="603504" y="492823"/>
                      </a:cubicBezTo>
                      <a:cubicBezTo>
                        <a:pt x="617315" y="519684"/>
                        <a:pt x="645605" y="538163"/>
                        <a:pt x="678180" y="538163"/>
                      </a:cubicBezTo>
                      <a:cubicBezTo>
                        <a:pt x="724376" y="538163"/>
                        <a:pt x="762000" y="501110"/>
                        <a:pt x="762000" y="455486"/>
                      </a:cubicBezTo>
                      <a:lnTo>
                        <a:pt x="742950" y="455486"/>
                      </a:lnTo>
                      <a:close/>
                      <a:moveTo>
                        <a:pt x="594360" y="309563"/>
                      </a:moveTo>
                      <a:lnTo>
                        <a:pt x="167640" y="309563"/>
                      </a:lnTo>
                      <a:lnTo>
                        <a:pt x="167640" y="176213"/>
                      </a:lnTo>
                      <a:lnTo>
                        <a:pt x="594360" y="176213"/>
                      </a:lnTo>
                      <a:lnTo>
                        <a:pt x="594360" y="309563"/>
                      </a:lnTo>
                      <a:close/>
                      <a:moveTo>
                        <a:pt x="594360" y="19050"/>
                      </a:moveTo>
                      <a:lnTo>
                        <a:pt x="594360" y="157163"/>
                      </a:lnTo>
                      <a:lnTo>
                        <a:pt x="167640" y="157163"/>
                      </a:lnTo>
                      <a:lnTo>
                        <a:pt x="167640" y="19050"/>
                      </a:lnTo>
                      <a:lnTo>
                        <a:pt x="594360" y="19050"/>
                      </a:lnTo>
                      <a:close/>
                      <a:moveTo>
                        <a:pt x="529590" y="519113"/>
                      </a:moveTo>
                      <a:cubicBezTo>
                        <a:pt x="493871" y="519113"/>
                        <a:pt x="464820" y="489204"/>
                        <a:pt x="464820" y="452438"/>
                      </a:cubicBezTo>
                      <a:lnTo>
                        <a:pt x="445770" y="452438"/>
                      </a:lnTo>
                      <a:cubicBezTo>
                        <a:pt x="445770" y="489204"/>
                        <a:pt x="416719" y="519113"/>
                        <a:pt x="381000" y="519113"/>
                      </a:cubicBezTo>
                      <a:cubicBezTo>
                        <a:pt x="345281" y="519113"/>
                        <a:pt x="316230" y="489204"/>
                        <a:pt x="316230" y="452438"/>
                      </a:cubicBezTo>
                      <a:lnTo>
                        <a:pt x="297180" y="452438"/>
                      </a:lnTo>
                      <a:cubicBezTo>
                        <a:pt x="297180" y="489204"/>
                        <a:pt x="268129" y="519113"/>
                        <a:pt x="232410" y="519113"/>
                      </a:cubicBezTo>
                      <a:cubicBezTo>
                        <a:pt x="196691" y="519113"/>
                        <a:pt x="167640" y="489204"/>
                        <a:pt x="167640" y="452438"/>
                      </a:cubicBezTo>
                      <a:lnTo>
                        <a:pt x="167640" y="328613"/>
                      </a:lnTo>
                      <a:lnTo>
                        <a:pt x="594360" y="328613"/>
                      </a:lnTo>
                      <a:lnTo>
                        <a:pt x="594360" y="452438"/>
                      </a:lnTo>
                      <a:cubicBezTo>
                        <a:pt x="594360" y="489204"/>
                        <a:pt x="565309" y="519113"/>
                        <a:pt x="529590" y="51911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8" name="Google Shape;240;p27">
                  <a:extLst>
                    <a:ext uri="{FF2B5EF4-FFF2-40B4-BE49-F238E27FC236}">
                      <a16:creationId xmlns:a16="http://schemas.microsoft.com/office/drawing/2014/main" id="{ED8B0178-66B9-4D82-9802-2D98539FC3FB}"/>
                    </a:ext>
                  </a:extLst>
                </p:cNvPr>
                <p:cNvSpPr/>
                <p:nvPr/>
              </p:nvSpPr>
              <p:spPr>
                <a:xfrm>
                  <a:off x="5850128" y="2271423"/>
                  <a:ext cx="599694" cy="18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694" h="181165" extrusionOk="0">
                      <a:moveTo>
                        <a:pt x="299847" y="21717"/>
                      </a:moveTo>
                      <a:lnTo>
                        <a:pt x="590550" y="181166"/>
                      </a:lnTo>
                      <a:lnTo>
                        <a:pt x="599694" y="164402"/>
                      </a:lnTo>
                      <a:lnTo>
                        <a:pt x="299847" y="0"/>
                      </a:lnTo>
                      <a:lnTo>
                        <a:pt x="0" y="164402"/>
                      </a:lnTo>
                      <a:lnTo>
                        <a:pt x="9144" y="181166"/>
                      </a:lnTo>
                      <a:lnTo>
                        <a:pt x="299847" y="217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305868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59" name="Google Shape;241;p27">
            <a:extLst>
              <a:ext uri="{FF2B5EF4-FFF2-40B4-BE49-F238E27FC236}">
                <a16:creationId xmlns:a16="http://schemas.microsoft.com/office/drawing/2014/main" id="{22E773C4-E34A-452D-8FC2-97482F83251F}"/>
              </a:ext>
            </a:extLst>
          </p:cNvPr>
          <p:cNvGrpSpPr/>
          <p:nvPr/>
        </p:nvGrpSpPr>
        <p:grpSpPr>
          <a:xfrm>
            <a:off x="5066843" y="1967912"/>
            <a:ext cx="2131866" cy="1761871"/>
            <a:chOff x="3800412" y="1481009"/>
            <a:chExt cx="1547108" cy="1278600"/>
          </a:xfrm>
        </p:grpSpPr>
        <p:grpSp>
          <p:nvGrpSpPr>
            <p:cNvPr id="60" name="Google Shape;242;p27">
              <a:extLst>
                <a:ext uri="{FF2B5EF4-FFF2-40B4-BE49-F238E27FC236}">
                  <a16:creationId xmlns:a16="http://schemas.microsoft.com/office/drawing/2014/main" id="{347218AE-C7B6-462B-A22A-CDF4C03F36D5}"/>
                </a:ext>
              </a:extLst>
            </p:cNvPr>
            <p:cNvGrpSpPr/>
            <p:nvPr/>
          </p:nvGrpSpPr>
          <p:grpSpPr>
            <a:xfrm>
              <a:off x="3800412" y="1481009"/>
              <a:ext cx="1547108" cy="1278600"/>
              <a:chOff x="5484925" y="1546175"/>
              <a:chExt cx="1547108" cy="1278600"/>
            </a:xfrm>
          </p:grpSpPr>
          <p:sp>
            <p:nvSpPr>
              <p:cNvPr id="73" name="Google Shape;243;p27">
                <a:extLst>
                  <a:ext uri="{FF2B5EF4-FFF2-40B4-BE49-F238E27FC236}">
                    <a16:creationId xmlns:a16="http://schemas.microsoft.com/office/drawing/2014/main" id="{1577DA0A-B792-422F-B328-B987B4D25903}"/>
                  </a:ext>
                </a:extLst>
              </p:cNvPr>
              <p:cNvSpPr/>
              <p:nvPr/>
            </p:nvSpPr>
            <p:spPr>
              <a:xfrm>
                <a:off x="5484925" y="1546175"/>
                <a:ext cx="1547100" cy="12786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44;p27">
                <a:extLst>
                  <a:ext uri="{FF2B5EF4-FFF2-40B4-BE49-F238E27FC236}">
                    <a16:creationId xmlns:a16="http://schemas.microsoft.com/office/drawing/2014/main" id="{79252DCE-DDFD-475D-8E60-610EFBA5A3B9}"/>
                  </a:ext>
                </a:extLst>
              </p:cNvPr>
              <p:cNvSpPr txBox="1"/>
              <p:nvPr/>
            </p:nvSpPr>
            <p:spPr>
              <a:xfrm>
                <a:off x="5484933" y="1654388"/>
                <a:ext cx="1547100" cy="27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 dirty="0">
                    <a:solidFill>
                      <a:srgbClr val="666666"/>
                    </a:solidFill>
                    <a:latin typeface="Lato"/>
                    <a:ea typeface="Lato"/>
                    <a:cs typeface="Lato"/>
                    <a:sym typeface="Lato"/>
                  </a:rPr>
                  <a:t>SYNDICATE SERVICES</a:t>
                </a:r>
                <a:br>
                  <a:rPr lang="en" sz="1100" b="1" dirty="0">
                    <a:solidFill>
                      <a:srgbClr val="666666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 sz="1100" b="1" dirty="0">
                    <a:solidFill>
                      <a:srgbClr val="666666"/>
                    </a:solidFill>
                    <a:latin typeface="Lato"/>
                    <a:ea typeface="Lato"/>
                    <a:cs typeface="Lato"/>
                    <a:sym typeface="Lato"/>
                  </a:rPr>
                  <a:t>POWERED BY KAFKA</a:t>
                </a:r>
                <a:endParaRPr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1" name="Google Shape;245;p27">
              <a:extLst>
                <a:ext uri="{FF2B5EF4-FFF2-40B4-BE49-F238E27FC236}">
                  <a16:creationId xmlns:a16="http://schemas.microsoft.com/office/drawing/2014/main" id="{914671E9-5EE2-4A1E-9864-A09CF8C23217}"/>
                </a:ext>
              </a:extLst>
            </p:cNvPr>
            <p:cNvGrpSpPr/>
            <p:nvPr/>
          </p:nvGrpSpPr>
          <p:grpSpPr>
            <a:xfrm>
              <a:off x="3932837" y="1910921"/>
              <a:ext cx="1282233" cy="740700"/>
              <a:chOff x="5617350" y="2033238"/>
              <a:chExt cx="1282233" cy="740700"/>
            </a:xfrm>
          </p:grpSpPr>
          <p:grpSp>
            <p:nvGrpSpPr>
              <p:cNvPr id="62" name="Google Shape;246;p27">
                <a:extLst>
                  <a:ext uri="{FF2B5EF4-FFF2-40B4-BE49-F238E27FC236}">
                    <a16:creationId xmlns:a16="http://schemas.microsoft.com/office/drawing/2014/main" id="{F6FC5CAF-9249-4DAD-B359-29459B45DF9E}"/>
                  </a:ext>
                </a:extLst>
              </p:cNvPr>
              <p:cNvGrpSpPr/>
              <p:nvPr/>
            </p:nvGrpSpPr>
            <p:grpSpPr>
              <a:xfrm>
                <a:off x="5617350" y="2033238"/>
                <a:ext cx="1282233" cy="740700"/>
                <a:chOff x="375792" y="2195538"/>
                <a:chExt cx="1282233" cy="740700"/>
              </a:xfrm>
            </p:grpSpPr>
            <p:sp>
              <p:nvSpPr>
                <p:cNvPr id="71" name="Google Shape;247;p27">
                  <a:extLst>
                    <a:ext uri="{FF2B5EF4-FFF2-40B4-BE49-F238E27FC236}">
                      <a16:creationId xmlns:a16="http://schemas.microsoft.com/office/drawing/2014/main" id="{0A5502D6-9D46-49D8-A49D-D3823F3622D2}"/>
                    </a:ext>
                  </a:extLst>
                </p:cNvPr>
                <p:cNvSpPr/>
                <p:nvPr/>
              </p:nvSpPr>
              <p:spPr>
                <a:xfrm>
                  <a:off x="375825" y="2195538"/>
                  <a:ext cx="1282200" cy="740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48;p27">
                  <a:extLst>
                    <a:ext uri="{FF2B5EF4-FFF2-40B4-BE49-F238E27FC236}">
                      <a16:creationId xmlns:a16="http://schemas.microsoft.com/office/drawing/2014/main" id="{6982D2E7-0CB3-413F-85C7-BE774ABE038B}"/>
                    </a:ext>
                  </a:extLst>
                </p:cNvPr>
                <p:cNvSpPr txBox="1"/>
                <p:nvPr/>
              </p:nvSpPr>
              <p:spPr>
                <a:xfrm>
                  <a:off x="375792" y="2755536"/>
                  <a:ext cx="1282200" cy="12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dirty="0">
                      <a:solidFill>
                        <a:srgbClr val="666666"/>
                      </a:solidFill>
                      <a:latin typeface="Lato Black"/>
                      <a:ea typeface="Lato Black"/>
                      <a:cs typeface="Lato Black"/>
                      <a:sym typeface="Lato Black"/>
                    </a:rPr>
                    <a:t>SYNDICATE TOPICS</a:t>
                  </a:r>
                  <a:endParaRPr sz="1100" dirty="0">
                    <a:solidFill>
                      <a:srgbClr val="666666"/>
                    </a:solidFill>
                    <a:latin typeface="Lato Black"/>
                    <a:ea typeface="Lato Black"/>
                    <a:cs typeface="Lato Black"/>
                    <a:sym typeface="Lato Black"/>
                  </a:endParaRPr>
                </a:p>
              </p:txBody>
            </p:sp>
          </p:grpSp>
          <p:grpSp>
            <p:nvGrpSpPr>
              <p:cNvPr id="63" name="Google Shape;249;p27">
                <a:extLst>
                  <a:ext uri="{FF2B5EF4-FFF2-40B4-BE49-F238E27FC236}">
                    <a16:creationId xmlns:a16="http://schemas.microsoft.com/office/drawing/2014/main" id="{074906CD-1EAA-4EC3-9FA0-86F527CB23A3}"/>
                  </a:ext>
                </a:extLst>
              </p:cNvPr>
              <p:cNvGrpSpPr/>
              <p:nvPr/>
            </p:nvGrpSpPr>
            <p:grpSpPr>
              <a:xfrm>
                <a:off x="6097660" y="2116755"/>
                <a:ext cx="321640" cy="360531"/>
                <a:chOff x="9524632" y="389107"/>
                <a:chExt cx="571500" cy="628650"/>
              </a:xfrm>
            </p:grpSpPr>
            <p:sp>
              <p:nvSpPr>
                <p:cNvPr id="64" name="Google Shape;250;p27">
                  <a:extLst>
                    <a:ext uri="{FF2B5EF4-FFF2-40B4-BE49-F238E27FC236}">
                      <a16:creationId xmlns:a16="http://schemas.microsoft.com/office/drawing/2014/main" id="{7E13AE9D-F6F5-4027-8FE2-A28B1214B160}"/>
                    </a:ext>
                  </a:extLst>
                </p:cNvPr>
                <p:cNvSpPr/>
                <p:nvPr/>
              </p:nvSpPr>
              <p:spPr>
                <a:xfrm>
                  <a:off x="9524632" y="389107"/>
                  <a:ext cx="571500" cy="6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500" h="628650" extrusionOk="0">
                      <a:moveTo>
                        <a:pt x="571976" y="316706"/>
                      </a:moveTo>
                      <a:cubicBezTo>
                        <a:pt x="571976" y="288131"/>
                        <a:pt x="551021" y="265271"/>
                        <a:pt x="523399" y="261461"/>
                      </a:cubicBezTo>
                      <a:lnTo>
                        <a:pt x="523399" y="210026"/>
                      </a:lnTo>
                      <a:cubicBezTo>
                        <a:pt x="551021" y="206216"/>
                        <a:pt x="571976" y="182404"/>
                        <a:pt x="571976" y="154781"/>
                      </a:cubicBezTo>
                      <a:cubicBezTo>
                        <a:pt x="571976" y="126206"/>
                        <a:pt x="551021" y="103346"/>
                        <a:pt x="523399" y="99536"/>
                      </a:cubicBezTo>
                      <a:lnTo>
                        <a:pt x="523399" y="7144"/>
                      </a:lnTo>
                      <a:lnTo>
                        <a:pt x="55721" y="7144"/>
                      </a:lnTo>
                      <a:lnTo>
                        <a:pt x="55721" y="99536"/>
                      </a:lnTo>
                      <a:cubicBezTo>
                        <a:pt x="28099" y="103346"/>
                        <a:pt x="7144" y="127159"/>
                        <a:pt x="7144" y="154781"/>
                      </a:cubicBezTo>
                      <a:cubicBezTo>
                        <a:pt x="7144" y="183356"/>
                        <a:pt x="28099" y="206216"/>
                        <a:pt x="55721" y="210026"/>
                      </a:cubicBezTo>
                      <a:lnTo>
                        <a:pt x="55721" y="261461"/>
                      </a:lnTo>
                      <a:cubicBezTo>
                        <a:pt x="28099" y="265271"/>
                        <a:pt x="7144" y="289084"/>
                        <a:pt x="7144" y="316706"/>
                      </a:cubicBezTo>
                      <a:cubicBezTo>
                        <a:pt x="7144" y="345281"/>
                        <a:pt x="28099" y="368141"/>
                        <a:pt x="55721" y="371951"/>
                      </a:cubicBezTo>
                      <a:lnTo>
                        <a:pt x="55721" y="423386"/>
                      </a:lnTo>
                      <a:cubicBezTo>
                        <a:pt x="28099" y="428149"/>
                        <a:pt x="7144" y="451009"/>
                        <a:pt x="7144" y="479584"/>
                      </a:cubicBezTo>
                      <a:cubicBezTo>
                        <a:pt x="7144" y="508159"/>
                        <a:pt x="28099" y="531019"/>
                        <a:pt x="55721" y="534829"/>
                      </a:cubicBezTo>
                      <a:lnTo>
                        <a:pt x="55721" y="627221"/>
                      </a:lnTo>
                      <a:lnTo>
                        <a:pt x="524351" y="627221"/>
                      </a:lnTo>
                      <a:lnTo>
                        <a:pt x="524351" y="534829"/>
                      </a:lnTo>
                      <a:cubicBezTo>
                        <a:pt x="551974" y="531019"/>
                        <a:pt x="572929" y="507206"/>
                        <a:pt x="572929" y="479584"/>
                      </a:cubicBezTo>
                      <a:cubicBezTo>
                        <a:pt x="572929" y="451009"/>
                        <a:pt x="551974" y="428149"/>
                        <a:pt x="524351" y="424339"/>
                      </a:cubicBezTo>
                      <a:lnTo>
                        <a:pt x="524351" y="372904"/>
                      </a:lnTo>
                      <a:cubicBezTo>
                        <a:pt x="551021" y="369094"/>
                        <a:pt x="571976" y="345281"/>
                        <a:pt x="571976" y="316706"/>
                      </a:cubicBezTo>
                      <a:close/>
                      <a:moveTo>
                        <a:pt x="553879" y="316706"/>
                      </a:moveTo>
                      <a:cubicBezTo>
                        <a:pt x="553879" y="337661"/>
                        <a:pt x="536734" y="353854"/>
                        <a:pt x="516731" y="353854"/>
                      </a:cubicBezTo>
                      <a:cubicBezTo>
                        <a:pt x="495776" y="353854"/>
                        <a:pt x="479584" y="337661"/>
                        <a:pt x="479584" y="316706"/>
                      </a:cubicBezTo>
                      <a:cubicBezTo>
                        <a:pt x="479584" y="295751"/>
                        <a:pt x="496729" y="279559"/>
                        <a:pt x="516731" y="279559"/>
                      </a:cubicBezTo>
                      <a:cubicBezTo>
                        <a:pt x="535781" y="279559"/>
                        <a:pt x="553879" y="296704"/>
                        <a:pt x="553879" y="316706"/>
                      </a:cubicBezTo>
                      <a:close/>
                      <a:moveTo>
                        <a:pt x="553879" y="154781"/>
                      </a:moveTo>
                      <a:cubicBezTo>
                        <a:pt x="553879" y="175736"/>
                        <a:pt x="536734" y="191929"/>
                        <a:pt x="516731" y="191929"/>
                      </a:cubicBezTo>
                      <a:cubicBezTo>
                        <a:pt x="495776" y="191929"/>
                        <a:pt x="479584" y="175736"/>
                        <a:pt x="479584" y="154781"/>
                      </a:cubicBezTo>
                      <a:cubicBezTo>
                        <a:pt x="479584" y="133826"/>
                        <a:pt x="496729" y="117634"/>
                        <a:pt x="516731" y="117634"/>
                      </a:cubicBezTo>
                      <a:cubicBezTo>
                        <a:pt x="535781" y="117634"/>
                        <a:pt x="553879" y="134779"/>
                        <a:pt x="553879" y="154781"/>
                      </a:cubicBezTo>
                      <a:close/>
                      <a:moveTo>
                        <a:pt x="73819" y="609124"/>
                      </a:moveTo>
                      <a:lnTo>
                        <a:pt x="73819" y="534829"/>
                      </a:lnTo>
                      <a:cubicBezTo>
                        <a:pt x="99536" y="530066"/>
                        <a:pt x="119539" y="507206"/>
                        <a:pt x="119539" y="479584"/>
                      </a:cubicBezTo>
                      <a:cubicBezTo>
                        <a:pt x="119539" y="451961"/>
                        <a:pt x="99536" y="429101"/>
                        <a:pt x="73819" y="424339"/>
                      </a:cubicBezTo>
                      <a:lnTo>
                        <a:pt x="73819" y="371951"/>
                      </a:lnTo>
                      <a:cubicBezTo>
                        <a:pt x="99536" y="367189"/>
                        <a:pt x="119539" y="344329"/>
                        <a:pt x="119539" y="316706"/>
                      </a:cubicBezTo>
                      <a:cubicBezTo>
                        <a:pt x="119539" y="289084"/>
                        <a:pt x="99536" y="266224"/>
                        <a:pt x="73819" y="261461"/>
                      </a:cubicBezTo>
                      <a:lnTo>
                        <a:pt x="73819" y="209074"/>
                      </a:lnTo>
                      <a:cubicBezTo>
                        <a:pt x="99536" y="204311"/>
                        <a:pt x="119539" y="181451"/>
                        <a:pt x="119539" y="153829"/>
                      </a:cubicBezTo>
                      <a:cubicBezTo>
                        <a:pt x="119539" y="126206"/>
                        <a:pt x="99536" y="103346"/>
                        <a:pt x="73819" y="98584"/>
                      </a:cubicBezTo>
                      <a:lnTo>
                        <a:pt x="73819" y="25241"/>
                      </a:lnTo>
                      <a:lnTo>
                        <a:pt x="505301" y="25241"/>
                      </a:lnTo>
                      <a:lnTo>
                        <a:pt x="505301" y="99536"/>
                      </a:lnTo>
                      <a:cubicBezTo>
                        <a:pt x="479584" y="104299"/>
                        <a:pt x="459581" y="127159"/>
                        <a:pt x="459581" y="154781"/>
                      </a:cubicBezTo>
                      <a:cubicBezTo>
                        <a:pt x="459581" y="182404"/>
                        <a:pt x="479584" y="205264"/>
                        <a:pt x="505301" y="210026"/>
                      </a:cubicBezTo>
                      <a:lnTo>
                        <a:pt x="505301" y="262414"/>
                      </a:lnTo>
                      <a:cubicBezTo>
                        <a:pt x="479584" y="267176"/>
                        <a:pt x="459581" y="290036"/>
                        <a:pt x="459581" y="317659"/>
                      </a:cubicBezTo>
                      <a:cubicBezTo>
                        <a:pt x="459581" y="345281"/>
                        <a:pt x="479584" y="368141"/>
                        <a:pt x="505301" y="372904"/>
                      </a:cubicBezTo>
                      <a:lnTo>
                        <a:pt x="505301" y="425291"/>
                      </a:lnTo>
                      <a:cubicBezTo>
                        <a:pt x="479584" y="430054"/>
                        <a:pt x="459581" y="452914"/>
                        <a:pt x="459581" y="480536"/>
                      </a:cubicBezTo>
                      <a:cubicBezTo>
                        <a:pt x="459581" y="508159"/>
                        <a:pt x="479584" y="531019"/>
                        <a:pt x="505301" y="535781"/>
                      </a:cubicBezTo>
                      <a:lnTo>
                        <a:pt x="505301" y="610076"/>
                      </a:lnTo>
                      <a:lnTo>
                        <a:pt x="73819" y="610076"/>
                      </a:lnTo>
                      <a:close/>
                      <a:moveTo>
                        <a:pt x="553879" y="479584"/>
                      </a:moveTo>
                      <a:cubicBezTo>
                        <a:pt x="553879" y="500539"/>
                        <a:pt x="536734" y="516731"/>
                        <a:pt x="516731" y="516731"/>
                      </a:cubicBezTo>
                      <a:cubicBezTo>
                        <a:pt x="495776" y="516731"/>
                        <a:pt x="479584" y="500539"/>
                        <a:pt x="479584" y="479584"/>
                      </a:cubicBezTo>
                      <a:cubicBezTo>
                        <a:pt x="479584" y="458629"/>
                        <a:pt x="496729" y="442436"/>
                        <a:pt x="516731" y="442436"/>
                      </a:cubicBezTo>
                      <a:cubicBezTo>
                        <a:pt x="535781" y="441484"/>
                        <a:pt x="553879" y="458629"/>
                        <a:pt x="553879" y="47958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5" name="Google Shape;251;p27">
                  <a:extLst>
                    <a:ext uri="{FF2B5EF4-FFF2-40B4-BE49-F238E27FC236}">
                      <a16:creationId xmlns:a16="http://schemas.microsoft.com/office/drawing/2014/main" id="{2FD356C8-C6A1-48FF-A967-463A61FF11F2}"/>
                    </a:ext>
                  </a:extLst>
                </p:cNvPr>
                <p:cNvSpPr/>
                <p:nvPr/>
              </p:nvSpPr>
              <p:spPr>
                <a:xfrm>
                  <a:off x="9675127" y="643425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9539" y="31909"/>
                        <a:pt x="94774" y="7144"/>
                        <a:pt x="63341" y="7144"/>
                      </a:cubicBezTo>
                      <a:close/>
                      <a:moveTo>
                        <a:pt x="63341" y="100489"/>
                      </a:moveTo>
                      <a:cubicBezTo>
                        <a:pt x="42386" y="100489"/>
                        <a:pt x="26194" y="84296"/>
                        <a:pt x="26194" y="63341"/>
                      </a:cubicBezTo>
                      <a:cubicBezTo>
                        <a:pt x="26194" y="42386"/>
                        <a:pt x="43339" y="26194"/>
                        <a:pt x="63341" y="26194"/>
                      </a:cubicBezTo>
                      <a:cubicBezTo>
                        <a:pt x="83344" y="26194"/>
                        <a:pt x="100489" y="43339"/>
                        <a:pt x="100489" y="63341"/>
                      </a:cubicBezTo>
                      <a:cubicBezTo>
                        <a:pt x="100489" y="83344"/>
                        <a:pt x="84296" y="100489"/>
                        <a:pt x="63341" y="1004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6" name="Google Shape;252;p27">
                  <a:extLst>
                    <a:ext uri="{FF2B5EF4-FFF2-40B4-BE49-F238E27FC236}">
                      <a16:creationId xmlns:a16="http://schemas.microsoft.com/office/drawing/2014/main" id="{4DE21812-31BF-46F6-8353-C57828272518}"/>
                    </a:ext>
                  </a:extLst>
                </p:cNvPr>
                <p:cNvSpPr/>
                <p:nvPr/>
              </p:nvSpPr>
              <p:spPr>
                <a:xfrm>
                  <a:off x="9675127" y="480547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9539" y="32861"/>
                        <a:pt x="94774" y="7144"/>
                        <a:pt x="63341" y="7144"/>
                      </a:cubicBezTo>
                      <a:close/>
                      <a:moveTo>
                        <a:pt x="63341" y="101441"/>
                      </a:moveTo>
                      <a:cubicBezTo>
                        <a:pt x="42386" y="101441"/>
                        <a:pt x="26194" y="85249"/>
                        <a:pt x="26194" y="64294"/>
                      </a:cubicBezTo>
                      <a:cubicBezTo>
                        <a:pt x="26194" y="43339"/>
                        <a:pt x="43339" y="27146"/>
                        <a:pt x="63341" y="27146"/>
                      </a:cubicBezTo>
                      <a:cubicBezTo>
                        <a:pt x="83344" y="27146"/>
                        <a:pt x="100489" y="44291"/>
                        <a:pt x="100489" y="64294"/>
                      </a:cubicBezTo>
                      <a:cubicBezTo>
                        <a:pt x="100489" y="84296"/>
                        <a:pt x="84296" y="101441"/>
                        <a:pt x="63341" y="1014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7" name="Google Shape;253;p27">
                  <a:extLst>
                    <a:ext uri="{FF2B5EF4-FFF2-40B4-BE49-F238E27FC236}">
                      <a16:creationId xmlns:a16="http://schemas.microsoft.com/office/drawing/2014/main" id="{6FA619EC-1262-4A73-BB3B-FEB33C350082}"/>
                    </a:ext>
                  </a:extLst>
                </p:cNvPr>
                <p:cNvSpPr/>
                <p:nvPr/>
              </p:nvSpPr>
              <p:spPr>
                <a:xfrm>
                  <a:off x="9675127" y="805350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9539" y="31909"/>
                        <a:pt x="94774" y="7144"/>
                        <a:pt x="63341" y="7144"/>
                      </a:cubicBezTo>
                      <a:close/>
                      <a:moveTo>
                        <a:pt x="63341" y="100489"/>
                      </a:moveTo>
                      <a:cubicBezTo>
                        <a:pt x="42386" y="100489"/>
                        <a:pt x="26194" y="84296"/>
                        <a:pt x="26194" y="63341"/>
                      </a:cubicBezTo>
                      <a:cubicBezTo>
                        <a:pt x="26194" y="42386"/>
                        <a:pt x="43339" y="26194"/>
                        <a:pt x="63341" y="26194"/>
                      </a:cubicBezTo>
                      <a:cubicBezTo>
                        <a:pt x="83344" y="26194"/>
                        <a:pt x="100489" y="43339"/>
                        <a:pt x="100489" y="63341"/>
                      </a:cubicBezTo>
                      <a:cubicBezTo>
                        <a:pt x="100489" y="83344"/>
                        <a:pt x="84296" y="100489"/>
                        <a:pt x="63341" y="10048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8" name="Google Shape;254;p27">
                  <a:extLst>
                    <a:ext uri="{FF2B5EF4-FFF2-40B4-BE49-F238E27FC236}">
                      <a16:creationId xmlns:a16="http://schemas.microsoft.com/office/drawing/2014/main" id="{17BB7AD5-1E01-47AE-A13C-4518F7E2F482}"/>
                    </a:ext>
                  </a:extLst>
                </p:cNvPr>
                <p:cNvSpPr/>
                <p:nvPr/>
              </p:nvSpPr>
              <p:spPr>
                <a:xfrm>
                  <a:off x="9826575" y="643425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8586" y="31909"/>
                        <a:pt x="93821" y="7144"/>
                        <a:pt x="63341" y="71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9" name="Google Shape;255;p27">
                  <a:extLst>
                    <a:ext uri="{FF2B5EF4-FFF2-40B4-BE49-F238E27FC236}">
                      <a16:creationId xmlns:a16="http://schemas.microsoft.com/office/drawing/2014/main" id="{CB42BAE7-D748-48F0-8105-FDA528B4776A}"/>
                    </a:ext>
                  </a:extLst>
                </p:cNvPr>
                <p:cNvSpPr/>
                <p:nvPr/>
              </p:nvSpPr>
              <p:spPr>
                <a:xfrm>
                  <a:off x="9826575" y="480547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8586" y="32861"/>
                        <a:pt x="93821" y="7144"/>
                        <a:pt x="63341" y="71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70" name="Google Shape;256;p27">
                  <a:extLst>
                    <a:ext uri="{FF2B5EF4-FFF2-40B4-BE49-F238E27FC236}">
                      <a16:creationId xmlns:a16="http://schemas.microsoft.com/office/drawing/2014/main" id="{EB604E30-B9EC-44B6-AE68-7B26818762F3}"/>
                    </a:ext>
                  </a:extLst>
                </p:cNvPr>
                <p:cNvSpPr/>
                <p:nvPr/>
              </p:nvSpPr>
              <p:spPr>
                <a:xfrm>
                  <a:off x="9826575" y="805350"/>
                  <a:ext cx="123825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825" h="123825" extrusionOk="0">
                      <a:moveTo>
                        <a:pt x="63341" y="7144"/>
                      </a:moveTo>
                      <a:cubicBezTo>
                        <a:pt x="32861" y="7144"/>
                        <a:pt x="7144" y="31909"/>
                        <a:pt x="7144" y="63341"/>
                      </a:cubicBezTo>
                      <a:cubicBezTo>
                        <a:pt x="7144" y="93821"/>
                        <a:pt x="31909" y="119539"/>
                        <a:pt x="63341" y="119539"/>
                      </a:cubicBezTo>
                      <a:cubicBezTo>
                        <a:pt x="93821" y="119539"/>
                        <a:pt x="119539" y="94774"/>
                        <a:pt x="119539" y="63341"/>
                      </a:cubicBezTo>
                      <a:cubicBezTo>
                        <a:pt x="118586" y="31909"/>
                        <a:pt x="93821" y="7144"/>
                        <a:pt x="63341" y="71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50" tIns="34275" rIns="68550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13">
                    <a:solidFill>
                      <a:srgbClr val="293C4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cxnSp>
        <p:nvCxnSpPr>
          <p:cNvPr id="75" name="Google Shape;257;p27">
            <a:extLst>
              <a:ext uri="{FF2B5EF4-FFF2-40B4-BE49-F238E27FC236}">
                <a16:creationId xmlns:a16="http://schemas.microsoft.com/office/drawing/2014/main" id="{A8C8CAC5-15F9-4527-B4B5-70852AB6D797}"/>
              </a:ext>
            </a:extLst>
          </p:cNvPr>
          <p:cNvCxnSpPr>
            <a:endCxn id="71" idx="1"/>
          </p:cNvCxnSpPr>
          <p:nvPr/>
        </p:nvCxnSpPr>
        <p:spPr>
          <a:xfrm rot="10800000" flipH="1">
            <a:off x="4702450" y="3070649"/>
            <a:ext cx="546916" cy="24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76" name="Google Shape;258;p27">
            <a:extLst>
              <a:ext uri="{FF2B5EF4-FFF2-40B4-BE49-F238E27FC236}">
                <a16:creationId xmlns:a16="http://schemas.microsoft.com/office/drawing/2014/main" id="{0FC2AA07-D858-4264-B466-84D579A3A12B}"/>
              </a:ext>
            </a:extLst>
          </p:cNvPr>
          <p:cNvGrpSpPr/>
          <p:nvPr/>
        </p:nvGrpSpPr>
        <p:grpSpPr>
          <a:xfrm>
            <a:off x="6225631" y="3941428"/>
            <a:ext cx="2131866" cy="2467763"/>
            <a:chOff x="5479193" y="2880300"/>
            <a:chExt cx="1547108" cy="1790870"/>
          </a:xfrm>
        </p:grpSpPr>
        <p:grpSp>
          <p:nvGrpSpPr>
            <p:cNvPr id="77" name="Google Shape;259;p27">
              <a:extLst>
                <a:ext uri="{FF2B5EF4-FFF2-40B4-BE49-F238E27FC236}">
                  <a16:creationId xmlns:a16="http://schemas.microsoft.com/office/drawing/2014/main" id="{91661F3F-8C6F-418F-977A-9371FA24B117}"/>
                </a:ext>
              </a:extLst>
            </p:cNvPr>
            <p:cNvGrpSpPr/>
            <p:nvPr/>
          </p:nvGrpSpPr>
          <p:grpSpPr>
            <a:xfrm>
              <a:off x="5479193" y="3299709"/>
              <a:ext cx="1547108" cy="1371461"/>
              <a:chOff x="3781312" y="3299709"/>
              <a:chExt cx="1547108" cy="1371461"/>
            </a:xfrm>
          </p:grpSpPr>
          <p:grpSp>
            <p:nvGrpSpPr>
              <p:cNvPr id="79" name="Google Shape;260;p27">
                <a:extLst>
                  <a:ext uri="{FF2B5EF4-FFF2-40B4-BE49-F238E27FC236}">
                    <a16:creationId xmlns:a16="http://schemas.microsoft.com/office/drawing/2014/main" id="{06BFC140-90B0-401A-A0C9-07E5B7FEACB7}"/>
                  </a:ext>
                </a:extLst>
              </p:cNvPr>
              <p:cNvGrpSpPr/>
              <p:nvPr/>
            </p:nvGrpSpPr>
            <p:grpSpPr>
              <a:xfrm>
                <a:off x="3781312" y="3299709"/>
                <a:ext cx="1547108" cy="1371461"/>
                <a:chOff x="5484925" y="1546175"/>
                <a:chExt cx="1547108" cy="1371461"/>
              </a:xfrm>
            </p:grpSpPr>
            <p:sp>
              <p:nvSpPr>
                <p:cNvPr id="97" name="Google Shape;261;p27">
                  <a:extLst>
                    <a:ext uri="{FF2B5EF4-FFF2-40B4-BE49-F238E27FC236}">
                      <a16:creationId xmlns:a16="http://schemas.microsoft.com/office/drawing/2014/main" id="{3CCC7BD4-EED5-40BF-838F-BEEAA440F622}"/>
                    </a:ext>
                  </a:extLst>
                </p:cNvPr>
                <p:cNvSpPr/>
                <p:nvPr/>
              </p:nvSpPr>
              <p:spPr>
                <a:xfrm>
                  <a:off x="5484925" y="1546175"/>
                  <a:ext cx="1547100" cy="1371461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62;p27">
                  <a:extLst>
                    <a:ext uri="{FF2B5EF4-FFF2-40B4-BE49-F238E27FC236}">
                      <a16:creationId xmlns:a16="http://schemas.microsoft.com/office/drawing/2014/main" id="{D46627A9-A428-4DDC-A6C2-E2CDFA127BF3}"/>
                    </a:ext>
                  </a:extLst>
                </p:cNvPr>
                <p:cNvSpPr txBox="1"/>
                <p:nvPr/>
              </p:nvSpPr>
              <p:spPr>
                <a:xfrm>
                  <a:off x="5484933" y="1646011"/>
                  <a:ext cx="1547100" cy="27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100" b="1" dirty="0">
                      <a:solidFill>
                        <a:srgbClr val="666666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SYNDICATE SERVICES</a:t>
                  </a:r>
                  <a:br>
                    <a:rPr lang="en" sz="1100" b="1" dirty="0">
                      <a:solidFill>
                        <a:srgbClr val="666666"/>
                      </a:solidFill>
                      <a:latin typeface="Lato"/>
                      <a:ea typeface="Lato"/>
                      <a:cs typeface="Lato"/>
                      <a:sym typeface="Lato"/>
                    </a:rPr>
                  </a:br>
                  <a:r>
                    <a:rPr lang="en" sz="1100" b="1" dirty="0">
                      <a:solidFill>
                        <a:srgbClr val="666666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POWERED BY KAFKA</a:t>
                  </a:r>
                  <a:endParaRPr sz="1100" b="1" dirty="0">
                    <a:solidFill>
                      <a:srgbClr val="666666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0" name="Google Shape;263;p27">
                <a:extLst>
                  <a:ext uri="{FF2B5EF4-FFF2-40B4-BE49-F238E27FC236}">
                    <a16:creationId xmlns:a16="http://schemas.microsoft.com/office/drawing/2014/main" id="{09D9B075-C711-4BCB-B501-C59718582B08}"/>
                  </a:ext>
                </a:extLst>
              </p:cNvPr>
              <p:cNvGrpSpPr/>
              <p:nvPr/>
            </p:nvGrpSpPr>
            <p:grpSpPr>
              <a:xfrm>
                <a:off x="3910475" y="3727415"/>
                <a:ext cx="1282225" cy="901138"/>
                <a:chOff x="5623520" y="1910834"/>
                <a:chExt cx="1282225" cy="901138"/>
              </a:xfrm>
            </p:grpSpPr>
            <p:grpSp>
              <p:nvGrpSpPr>
                <p:cNvPr id="81" name="Google Shape;264;p27">
                  <a:extLst>
                    <a:ext uri="{FF2B5EF4-FFF2-40B4-BE49-F238E27FC236}">
                      <a16:creationId xmlns:a16="http://schemas.microsoft.com/office/drawing/2014/main" id="{B02D8F37-5032-4E7C-83F2-058AE266E072}"/>
                    </a:ext>
                  </a:extLst>
                </p:cNvPr>
                <p:cNvGrpSpPr/>
                <p:nvPr/>
              </p:nvGrpSpPr>
              <p:grpSpPr>
                <a:xfrm>
                  <a:off x="5623520" y="1910834"/>
                  <a:ext cx="1282225" cy="901138"/>
                  <a:chOff x="375800" y="2195538"/>
                  <a:chExt cx="1282225" cy="901138"/>
                </a:xfrm>
              </p:grpSpPr>
              <p:sp>
                <p:nvSpPr>
                  <p:cNvPr id="95" name="Google Shape;265;p27">
                    <a:extLst>
                      <a:ext uri="{FF2B5EF4-FFF2-40B4-BE49-F238E27FC236}">
                        <a16:creationId xmlns:a16="http://schemas.microsoft.com/office/drawing/2014/main" id="{8C46942E-2D71-4149-83F6-07532BA2C1F5}"/>
                      </a:ext>
                    </a:extLst>
                  </p:cNvPr>
                  <p:cNvSpPr/>
                  <p:nvPr/>
                </p:nvSpPr>
                <p:spPr>
                  <a:xfrm>
                    <a:off x="375825" y="2195538"/>
                    <a:ext cx="1282200" cy="901138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266;p27">
                    <a:extLst>
                      <a:ext uri="{FF2B5EF4-FFF2-40B4-BE49-F238E27FC236}">
                        <a16:creationId xmlns:a16="http://schemas.microsoft.com/office/drawing/2014/main" id="{BB68EA14-9211-4B61-9F03-211D1972D724}"/>
                      </a:ext>
                    </a:extLst>
                  </p:cNvPr>
                  <p:cNvSpPr txBox="1"/>
                  <p:nvPr/>
                </p:nvSpPr>
                <p:spPr>
                  <a:xfrm>
                    <a:off x="375800" y="2706550"/>
                    <a:ext cx="1282200" cy="180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100" dirty="0">
                        <a:solidFill>
                          <a:srgbClr val="666666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rPr>
                      <a:t>DEBEZIUM INTEGRATED</a:t>
                    </a:r>
                    <a:br>
                      <a:rPr lang="en" sz="1100" dirty="0">
                        <a:solidFill>
                          <a:srgbClr val="666666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rPr>
                    </a:br>
                    <a:r>
                      <a:rPr lang="en" sz="1100" dirty="0">
                        <a:solidFill>
                          <a:srgbClr val="666666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rPr>
                      <a:t>WITH FLINK DEPLOYMENT</a:t>
                    </a:r>
                    <a:endParaRPr sz="1100" dirty="0">
                      <a:solidFill>
                        <a:srgbClr val="666666"/>
                      </a:solidFill>
                      <a:latin typeface="Lato Black"/>
                      <a:ea typeface="Lato Black"/>
                      <a:cs typeface="Lato Black"/>
                      <a:sym typeface="Lato Black"/>
                    </a:endParaRPr>
                  </a:p>
                </p:txBody>
              </p:sp>
            </p:grpSp>
            <p:grpSp>
              <p:nvGrpSpPr>
                <p:cNvPr id="82" name="Google Shape;267;p27">
                  <a:extLst>
                    <a:ext uri="{FF2B5EF4-FFF2-40B4-BE49-F238E27FC236}">
                      <a16:creationId xmlns:a16="http://schemas.microsoft.com/office/drawing/2014/main" id="{9122D158-69C2-410C-81A5-0E93AE8F032A}"/>
                    </a:ext>
                  </a:extLst>
                </p:cNvPr>
                <p:cNvGrpSpPr/>
                <p:nvPr/>
              </p:nvGrpSpPr>
              <p:grpSpPr>
                <a:xfrm>
                  <a:off x="6075640" y="2047025"/>
                  <a:ext cx="378142" cy="296227"/>
                  <a:chOff x="11054080" y="2067560"/>
                  <a:chExt cx="504189" cy="394969"/>
                </a:xfrm>
              </p:grpSpPr>
              <p:sp>
                <p:nvSpPr>
                  <p:cNvPr id="83" name="Google Shape;268;p27">
                    <a:extLst>
                      <a:ext uri="{FF2B5EF4-FFF2-40B4-BE49-F238E27FC236}">
                        <a16:creationId xmlns:a16="http://schemas.microsoft.com/office/drawing/2014/main" id="{D55F0ED7-D6B7-4F34-A42F-BC77CFD0B4CC}"/>
                      </a:ext>
                    </a:extLst>
                  </p:cNvPr>
                  <p:cNvSpPr/>
                  <p:nvPr/>
                </p:nvSpPr>
                <p:spPr>
                  <a:xfrm>
                    <a:off x="11175365" y="2242978"/>
                    <a:ext cx="382904" cy="67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2904" h="67072" extrusionOk="0">
                        <a:moveTo>
                          <a:pt x="1905" y="6191"/>
                        </a:moveTo>
                        <a:cubicBezTo>
                          <a:pt x="9525" y="9366"/>
                          <a:pt x="15875" y="14446"/>
                          <a:pt x="22225" y="19526"/>
                        </a:cubicBezTo>
                        <a:lnTo>
                          <a:pt x="41910" y="39211"/>
                        </a:lnTo>
                        <a:cubicBezTo>
                          <a:pt x="63500" y="60801"/>
                          <a:pt x="98425" y="60801"/>
                          <a:pt x="120015" y="39211"/>
                        </a:cubicBezTo>
                        <a:lnTo>
                          <a:pt x="140335" y="19526"/>
                        </a:lnTo>
                        <a:cubicBezTo>
                          <a:pt x="167005" y="-6509"/>
                          <a:pt x="209550" y="-6509"/>
                          <a:pt x="236220" y="19526"/>
                        </a:cubicBezTo>
                        <a:lnTo>
                          <a:pt x="256540" y="39211"/>
                        </a:lnTo>
                        <a:cubicBezTo>
                          <a:pt x="278130" y="60166"/>
                          <a:pt x="309245" y="60166"/>
                          <a:pt x="335280" y="38576"/>
                        </a:cubicBezTo>
                        <a:cubicBezTo>
                          <a:pt x="363220" y="15716"/>
                          <a:pt x="374650" y="6191"/>
                          <a:pt x="374650" y="5556"/>
                        </a:cubicBezTo>
                        <a:lnTo>
                          <a:pt x="382905" y="15081"/>
                        </a:lnTo>
                        <a:cubicBezTo>
                          <a:pt x="382270" y="15716"/>
                          <a:pt x="371475" y="25241"/>
                          <a:pt x="342900" y="48101"/>
                        </a:cubicBezTo>
                        <a:cubicBezTo>
                          <a:pt x="311150" y="73501"/>
                          <a:pt x="273685" y="73501"/>
                          <a:pt x="247015" y="47466"/>
                        </a:cubicBezTo>
                        <a:lnTo>
                          <a:pt x="226695" y="27781"/>
                        </a:lnTo>
                        <a:cubicBezTo>
                          <a:pt x="205105" y="6191"/>
                          <a:pt x="170180" y="6191"/>
                          <a:pt x="148590" y="27781"/>
                        </a:cubicBezTo>
                        <a:lnTo>
                          <a:pt x="128270" y="47466"/>
                        </a:lnTo>
                        <a:cubicBezTo>
                          <a:pt x="101600" y="73501"/>
                          <a:pt x="59055" y="73501"/>
                          <a:pt x="32385" y="47466"/>
                        </a:cubicBezTo>
                        <a:lnTo>
                          <a:pt x="12065" y="27781"/>
                        </a:lnTo>
                        <a:cubicBezTo>
                          <a:pt x="8255" y="23971"/>
                          <a:pt x="4445" y="20796"/>
                          <a:pt x="0" y="18891"/>
                        </a:cubicBezTo>
                        <a:lnTo>
                          <a:pt x="1905" y="619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" name="Google Shape;269;p27">
                    <a:extLst>
                      <a:ext uri="{FF2B5EF4-FFF2-40B4-BE49-F238E27FC236}">
                        <a16:creationId xmlns:a16="http://schemas.microsoft.com/office/drawing/2014/main" id="{D7DA1022-1688-48E6-A7BC-89C2B97B5656}"/>
                      </a:ext>
                    </a:extLst>
                  </p:cNvPr>
                  <p:cNvSpPr/>
                  <p:nvPr/>
                </p:nvSpPr>
                <p:spPr>
                  <a:xfrm>
                    <a:off x="11054080" y="2252345"/>
                    <a:ext cx="64769" cy="61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69" h="61594" extrusionOk="0">
                        <a:moveTo>
                          <a:pt x="64770" y="12700"/>
                        </a:moveTo>
                        <a:cubicBezTo>
                          <a:pt x="61595" y="14605"/>
                          <a:pt x="59055" y="17145"/>
                          <a:pt x="56514" y="19685"/>
                        </a:cubicBezTo>
                        <a:lnTo>
                          <a:pt x="8255" y="61595"/>
                        </a:lnTo>
                        <a:lnTo>
                          <a:pt x="0" y="52070"/>
                        </a:lnTo>
                        <a:lnTo>
                          <a:pt x="47625" y="10160"/>
                        </a:lnTo>
                        <a:cubicBezTo>
                          <a:pt x="51435" y="6350"/>
                          <a:pt x="55880" y="2540"/>
                          <a:pt x="60960" y="0"/>
                        </a:cubicBezTo>
                        <a:lnTo>
                          <a:pt x="64770" y="1270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270;p27">
                    <a:extLst>
                      <a:ext uri="{FF2B5EF4-FFF2-40B4-BE49-F238E27FC236}">
                        <a16:creationId xmlns:a16="http://schemas.microsoft.com/office/drawing/2014/main" id="{32DDAA05-05CA-4A78-95DC-E425324682EE}"/>
                      </a:ext>
                    </a:extLst>
                  </p:cNvPr>
                  <p:cNvSpPr/>
                  <p:nvPr/>
                </p:nvSpPr>
                <p:spPr>
                  <a:xfrm>
                    <a:off x="11430000" y="2262504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38100" y="0"/>
                        </a:moveTo>
                        <a:cubicBezTo>
                          <a:pt x="17145" y="0"/>
                          <a:pt x="0" y="17145"/>
                          <a:pt x="0" y="38100"/>
                        </a:cubicBezTo>
                        <a:cubicBezTo>
                          <a:pt x="0" y="59055"/>
                          <a:pt x="17145" y="76200"/>
                          <a:pt x="38100" y="76200"/>
                        </a:cubicBezTo>
                        <a:cubicBezTo>
                          <a:pt x="59055" y="76200"/>
                          <a:pt x="76200" y="59055"/>
                          <a:pt x="76200" y="38100"/>
                        </a:cubicBezTo>
                        <a:cubicBezTo>
                          <a:pt x="76200" y="17145"/>
                          <a:pt x="59055" y="0"/>
                          <a:pt x="381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271;p27">
                    <a:extLst>
                      <a:ext uri="{FF2B5EF4-FFF2-40B4-BE49-F238E27FC236}">
                        <a16:creationId xmlns:a16="http://schemas.microsoft.com/office/drawing/2014/main" id="{16F9A4A9-2D46-44FA-AEB6-98AD638C199D}"/>
                      </a:ext>
                    </a:extLst>
                  </p:cNvPr>
                  <p:cNvSpPr/>
                  <p:nvPr/>
                </p:nvSpPr>
                <p:spPr>
                  <a:xfrm>
                    <a:off x="11054715" y="2391568"/>
                    <a:ext cx="276859" cy="70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6859" h="70961" extrusionOk="0">
                        <a:moveTo>
                          <a:pt x="276860" y="23336"/>
                        </a:moveTo>
                        <a:cubicBezTo>
                          <a:pt x="274320" y="25241"/>
                          <a:pt x="272415" y="27146"/>
                          <a:pt x="270510" y="29051"/>
                        </a:cubicBezTo>
                        <a:lnTo>
                          <a:pt x="250190" y="48736"/>
                        </a:lnTo>
                        <a:cubicBezTo>
                          <a:pt x="223520" y="74771"/>
                          <a:pt x="180975" y="74771"/>
                          <a:pt x="154305" y="48736"/>
                        </a:cubicBezTo>
                        <a:lnTo>
                          <a:pt x="134620" y="29051"/>
                        </a:lnTo>
                        <a:cubicBezTo>
                          <a:pt x="113030" y="7461"/>
                          <a:pt x="78105" y="7461"/>
                          <a:pt x="56515" y="29051"/>
                        </a:cubicBezTo>
                        <a:lnTo>
                          <a:pt x="8255" y="70961"/>
                        </a:lnTo>
                        <a:lnTo>
                          <a:pt x="0" y="61436"/>
                        </a:lnTo>
                        <a:lnTo>
                          <a:pt x="47625" y="19526"/>
                        </a:lnTo>
                        <a:cubicBezTo>
                          <a:pt x="74295" y="-6509"/>
                          <a:pt x="116840" y="-6509"/>
                          <a:pt x="143510" y="19526"/>
                        </a:cubicBezTo>
                        <a:lnTo>
                          <a:pt x="163195" y="39211"/>
                        </a:lnTo>
                        <a:cubicBezTo>
                          <a:pt x="184785" y="60801"/>
                          <a:pt x="219710" y="60801"/>
                          <a:pt x="241300" y="39211"/>
                        </a:cubicBezTo>
                        <a:lnTo>
                          <a:pt x="261620" y="19526"/>
                        </a:lnTo>
                        <a:cubicBezTo>
                          <a:pt x="264795" y="16351"/>
                          <a:pt x="268605" y="13176"/>
                          <a:pt x="272415" y="10636"/>
                        </a:cubicBezTo>
                        <a:lnTo>
                          <a:pt x="276860" y="23336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272;p27">
                    <a:extLst>
                      <a:ext uri="{FF2B5EF4-FFF2-40B4-BE49-F238E27FC236}">
                        <a16:creationId xmlns:a16="http://schemas.microsoft.com/office/drawing/2014/main" id="{4C2FA7D5-67CB-4D10-BB6B-3DE2EFF88F64}"/>
                      </a:ext>
                    </a:extLst>
                  </p:cNvPr>
                  <p:cNvSpPr/>
                  <p:nvPr/>
                </p:nvSpPr>
                <p:spPr>
                  <a:xfrm>
                    <a:off x="11388090" y="2397125"/>
                    <a:ext cx="170179" cy="61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179" h="61516" extrusionOk="0">
                        <a:moveTo>
                          <a:pt x="2540" y="0"/>
                        </a:moveTo>
                        <a:cubicBezTo>
                          <a:pt x="10160" y="3175"/>
                          <a:pt x="17780" y="8255"/>
                          <a:pt x="23495" y="13970"/>
                        </a:cubicBezTo>
                        <a:lnTo>
                          <a:pt x="43815" y="33655"/>
                        </a:lnTo>
                        <a:cubicBezTo>
                          <a:pt x="65405" y="54610"/>
                          <a:pt x="96520" y="54610"/>
                          <a:pt x="122555" y="33020"/>
                        </a:cubicBezTo>
                        <a:cubicBezTo>
                          <a:pt x="150495" y="10160"/>
                          <a:pt x="161925" y="635"/>
                          <a:pt x="161925" y="0"/>
                        </a:cubicBezTo>
                        <a:lnTo>
                          <a:pt x="170180" y="9525"/>
                        </a:lnTo>
                        <a:cubicBezTo>
                          <a:pt x="169545" y="10160"/>
                          <a:pt x="158750" y="19685"/>
                          <a:pt x="130175" y="42545"/>
                        </a:cubicBezTo>
                        <a:cubicBezTo>
                          <a:pt x="98425" y="67945"/>
                          <a:pt x="60960" y="67945"/>
                          <a:pt x="34290" y="41910"/>
                        </a:cubicBezTo>
                        <a:lnTo>
                          <a:pt x="13970" y="22225"/>
                        </a:lnTo>
                        <a:cubicBezTo>
                          <a:pt x="10160" y="18415"/>
                          <a:pt x="5080" y="14605"/>
                          <a:pt x="0" y="12065"/>
                        </a:cubicBezTo>
                        <a:lnTo>
                          <a:pt x="254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273;p27">
                    <a:extLst>
                      <a:ext uri="{FF2B5EF4-FFF2-40B4-BE49-F238E27FC236}">
                        <a16:creationId xmlns:a16="http://schemas.microsoft.com/office/drawing/2014/main" id="{139CFCD1-C940-420C-A27C-B40C319475F7}"/>
                      </a:ext>
                    </a:extLst>
                  </p:cNvPr>
                  <p:cNvSpPr/>
                  <p:nvPr/>
                </p:nvSpPr>
                <p:spPr>
                  <a:xfrm>
                    <a:off x="11109959" y="2363470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38100" y="0"/>
                        </a:moveTo>
                        <a:cubicBezTo>
                          <a:pt x="17145" y="0"/>
                          <a:pt x="0" y="17145"/>
                          <a:pt x="0" y="38100"/>
                        </a:cubicBezTo>
                        <a:cubicBezTo>
                          <a:pt x="0" y="59055"/>
                          <a:pt x="17145" y="76200"/>
                          <a:pt x="38100" y="76200"/>
                        </a:cubicBezTo>
                        <a:cubicBezTo>
                          <a:pt x="59055" y="76200"/>
                          <a:pt x="76200" y="59055"/>
                          <a:pt x="76200" y="38100"/>
                        </a:cubicBezTo>
                        <a:cubicBezTo>
                          <a:pt x="76200" y="17145"/>
                          <a:pt x="59055" y="0"/>
                          <a:pt x="381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274;p27">
                    <a:extLst>
                      <a:ext uri="{FF2B5EF4-FFF2-40B4-BE49-F238E27FC236}">
                        <a16:creationId xmlns:a16="http://schemas.microsoft.com/office/drawing/2014/main" id="{6C6E327C-88B9-44AB-9353-8BBA0576FD85}"/>
                      </a:ext>
                    </a:extLst>
                  </p:cNvPr>
                  <p:cNvSpPr/>
                  <p:nvPr/>
                </p:nvSpPr>
                <p:spPr>
                  <a:xfrm>
                    <a:off x="11054080" y="2106929"/>
                    <a:ext cx="66039" cy="62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039" h="62865" extrusionOk="0">
                        <a:moveTo>
                          <a:pt x="66039" y="13335"/>
                        </a:moveTo>
                        <a:cubicBezTo>
                          <a:pt x="62230" y="15240"/>
                          <a:pt x="59055" y="17780"/>
                          <a:pt x="56514" y="20955"/>
                        </a:cubicBezTo>
                        <a:lnTo>
                          <a:pt x="8255" y="62865"/>
                        </a:lnTo>
                        <a:lnTo>
                          <a:pt x="0" y="53340"/>
                        </a:lnTo>
                        <a:lnTo>
                          <a:pt x="47625" y="11430"/>
                        </a:lnTo>
                        <a:cubicBezTo>
                          <a:pt x="52070" y="6985"/>
                          <a:pt x="57150" y="3175"/>
                          <a:pt x="62864" y="0"/>
                        </a:cubicBezTo>
                        <a:lnTo>
                          <a:pt x="66039" y="1333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" name="Google Shape;275;p27">
                    <a:extLst>
                      <a:ext uri="{FF2B5EF4-FFF2-40B4-BE49-F238E27FC236}">
                        <a16:creationId xmlns:a16="http://schemas.microsoft.com/office/drawing/2014/main" id="{A5AC8A48-CBFE-4C36-A9F0-ACEF9843F067}"/>
                      </a:ext>
                    </a:extLst>
                  </p:cNvPr>
                  <p:cNvSpPr/>
                  <p:nvPr/>
                </p:nvSpPr>
                <p:spPr>
                  <a:xfrm>
                    <a:off x="11176634" y="2099468"/>
                    <a:ext cx="381634" cy="670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1634" h="67072" extrusionOk="0">
                        <a:moveTo>
                          <a:pt x="1905" y="6191"/>
                        </a:moveTo>
                        <a:cubicBezTo>
                          <a:pt x="8890" y="9366"/>
                          <a:pt x="15240" y="13811"/>
                          <a:pt x="20955" y="19526"/>
                        </a:cubicBezTo>
                        <a:lnTo>
                          <a:pt x="40640" y="39211"/>
                        </a:lnTo>
                        <a:cubicBezTo>
                          <a:pt x="62230" y="60801"/>
                          <a:pt x="97155" y="60801"/>
                          <a:pt x="118745" y="39211"/>
                        </a:cubicBezTo>
                        <a:lnTo>
                          <a:pt x="139065" y="19526"/>
                        </a:lnTo>
                        <a:cubicBezTo>
                          <a:pt x="165735" y="-6509"/>
                          <a:pt x="208280" y="-6509"/>
                          <a:pt x="234950" y="19526"/>
                        </a:cubicBezTo>
                        <a:lnTo>
                          <a:pt x="255270" y="39211"/>
                        </a:lnTo>
                        <a:cubicBezTo>
                          <a:pt x="276860" y="60166"/>
                          <a:pt x="307975" y="60166"/>
                          <a:pt x="334010" y="38576"/>
                        </a:cubicBezTo>
                        <a:cubicBezTo>
                          <a:pt x="361950" y="15716"/>
                          <a:pt x="373380" y="6191"/>
                          <a:pt x="373380" y="5556"/>
                        </a:cubicBezTo>
                        <a:lnTo>
                          <a:pt x="381635" y="15081"/>
                        </a:lnTo>
                        <a:cubicBezTo>
                          <a:pt x="381000" y="15716"/>
                          <a:pt x="370205" y="25241"/>
                          <a:pt x="341630" y="48101"/>
                        </a:cubicBezTo>
                        <a:cubicBezTo>
                          <a:pt x="309880" y="73501"/>
                          <a:pt x="272415" y="73501"/>
                          <a:pt x="245745" y="47466"/>
                        </a:cubicBezTo>
                        <a:lnTo>
                          <a:pt x="225425" y="27781"/>
                        </a:lnTo>
                        <a:cubicBezTo>
                          <a:pt x="203835" y="6191"/>
                          <a:pt x="168910" y="6191"/>
                          <a:pt x="147320" y="27781"/>
                        </a:cubicBezTo>
                        <a:lnTo>
                          <a:pt x="127000" y="47466"/>
                        </a:lnTo>
                        <a:cubicBezTo>
                          <a:pt x="100330" y="73501"/>
                          <a:pt x="57785" y="73501"/>
                          <a:pt x="31115" y="47466"/>
                        </a:cubicBezTo>
                        <a:lnTo>
                          <a:pt x="11430" y="27781"/>
                        </a:lnTo>
                        <a:cubicBezTo>
                          <a:pt x="8255" y="24606"/>
                          <a:pt x="3810" y="21431"/>
                          <a:pt x="0" y="18891"/>
                        </a:cubicBezTo>
                        <a:lnTo>
                          <a:pt x="1905" y="619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" name="Google Shape;276;p27">
                    <a:extLst>
                      <a:ext uri="{FF2B5EF4-FFF2-40B4-BE49-F238E27FC236}">
                        <a16:creationId xmlns:a16="http://schemas.microsoft.com/office/drawing/2014/main" id="{3E30055D-A9EB-40DA-A1F3-800B3F8C16C7}"/>
                      </a:ext>
                    </a:extLst>
                  </p:cNvPr>
                  <p:cNvSpPr/>
                  <p:nvPr/>
                </p:nvSpPr>
                <p:spPr>
                  <a:xfrm>
                    <a:off x="11325225" y="2067560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76200" y="38100"/>
                        </a:moveTo>
                        <a:cubicBezTo>
                          <a:pt x="76200" y="59142"/>
                          <a:pt x="59142" y="76200"/>
                          <a:pt x="38100" y="76200"/>
                        </a:cubicBezTo>
                        <a:cubicBezTo>
                          <a:pt x="17058" y="76200"/>
                          <a:pt x="0" y="59142"/>
                          <a:pt x="0" y="38100"/>
                        </a:cubicBezTo>
                        <a:cubicBezTo>
                          <a:pt x="0" y="17058"/>
                          <a:pt x="17058" y="0"/>
                          <a:pt x="38100" y="0"/>
                        </a:cubicBezTo>
                        <a:cubicBezTo>
                          <a:pt x="59142" y="0"/>
                          <a:pt x="76200" y="17058"/>
                          <a:pt x="76200" y="3810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277;p27">
                    <a:extLst>
                      <a:ext uri="{FF2B5EF4-FFF2-40B4-BE49-F238E27FC236}">
                        <a16:creationId xmlns:a16="http://schemas.microsoft.com/office/drawing/2014/main" id="{0F39178E-00A7-4EBF-A081-D48F0979C950}"/>
                      </a:ext>
                    </a:extLst>
                  </p:cNvPr>
                  <p:cNvSpPr/>
                  <p:nvPr/>
                </p:nvSpPr>
                <p:spPr>
                  <a:xfrm>
                    <a:off x="11109959" y="2067560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38100" y="12700"/>
                        </a:moveTo>
                        <a:cubicBezTo>
                          <a:pt x="52070" y="12700"/>
                          <a:pt x="63500" y="24130"/>
                          <a:pt x="63500" y="38100"/>
                        </a:cubicBezTo>
                        <a:cubicBezTo>
                          <a:pt x="63500" y="52070"/>
                          <a:pt x="52070" y="63500"/>
                          <a:pt x="38100" y="63500"/>
                        </a:cubicBezTo>
                        <a:cubicBezTo>
                          <a:pt x="24130" y="63500"/>
                          <a:pt x="12700" y="52070"/>
                          <a:pt x="12700" y="38100"/>
                        </a:cubicBezTo>
                        <a:cubicBezTo>
                          <a:pt x="12700" y="24130"/>
                          <a:pt x="24130" y="12700"/>
                          <a:pt x="38100" y="12700"/>
                        </a:cubicBezTo>
                        <a:moveTo>
                          <a:pt x="38100" y="0"/>
                        </a:moveTo>
                        <a:cubicBezTo>
                          <a:pt x="17145" y="0"/>
                          <a:pt x="0" y="17145"/>
                          <a:pt x="0" y="38100"/>
                        </a:cubicBezTo>
                        <a:cubicBezTo>
                          <a:pt x="0" y="59055"/>
                          <a:pt x="17145" y="76200"/>
                          <a:pt x="38100" y="76200"/>
                        </a:cubicBezTo>
                        <a:cubicBezTo>
                          <a:pt x="59055" y="76200"/>
                          <a:pt x="76200" y="59055"/>
                          <a:pt x="76200" y="38100"/>
                        </a:cubicBezTo>
                        <a:cubicBezTo>
                          <a:pt x="76200" y="17145"/>
                          <a:pt x="59055" y="0"/>
                          <a:pt x="381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278;p27">
                    <a:extLst>
                      <a:ext uri="{FF2B5EF4-FFF2-40B4-BE49-F238E27FC236}">
                        <a16:creationId xmlns:a16="http://schemas.microsoft.com/office/drawing/2014/main" id="{2573768D-4BCE-465A-AFF0-66BBF925AAB2}"/>
                      </a:ext>
                    </a:extLst>
                  </p:cNvPr>
                  <p:cNvSpPr/>
                  <p:nvPr/>
                </p:nvSpPr>
                <p:spPr>
                  <a:xfrm>
                    <a:off x="11109959" y="2211704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38100" y="12700"/>
                        </a:moveTo>
                        <a:cubicBezTo>
                          <a:pt x="52070" y="12700"/>
                          <a:pt x="63500" y="24130"/>
                          <a:pt x="63500" y="38100"/>
                        </a:cubicBezTo>
                        <a:cubicBezTo>
                          <a:pt x="63500" y="52070"/>
                          <a:pt x="52070" y="63500"/>
                          <a:pt x="38100" y="63500"/>
                        </a:cubicBezTo>
                        <a:cubicBezTo>
                          <a:pt x="24130" y="63500"/>
                          <a:pt x="12700" y="52070"/>
                          <a:pt x="12700" y="38100"/>
                        </a:cubicBezTo>
                        <a:cubicBezTo>
                          <a:pt x="12700" y="24130"/>
                          <a:pt x="24130" y="12700"/>
                          <a:pt x="38100" y="12700"/>
                        </a:cubicBezTo>
                        <a:moveTo>
                          <a:pt x="38100" y="0"/>
                        </a:moveTo>
                        <a:cubicBezTo>
                          <a:pt x="17145" y="0"/>
                          <a:pt x="0" y="17145"/>
                          <a:pt x="0" y="38100"/>
                        </a:cubicBezTo>
                        <a:cubicBezTo>
                          <a:pt x="0" y="59055"/>
                          <a:pt x="17145" y="76200"/>
                          <a:pt x="38100" y="76200"/>
                        </a:cubicBezTo>
                        <a:cubicBezTo>
                          <a:pt x="59055" y="76200"/>
                          <a:pt x="76200" y="59055"/>
                          <a:pt x="76200" y="38100"/>
                        </a:cubicBezTo>
                        <a:cubicBezTo>
                          <a:pt x="76200" y="17145"/>
                          <a:pt x="59055" y="0"/>
                          <a:pt x="381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279;p27">
                    <a:extLst>
                      <a:ext uri="{FF2B5EF4-FFF2-40B4-BE49-F238E27FC236}">
                        <a16:creationId xmlns:a16="http://schemas.microsoft.com/office/drawing/2014/main" id="{EB7B6ED4-CD96-42B1-8576-0483ECDF7DD6}"/>
                      </a:ext>
                    </a:extLst>
                  </p:cNvPr>
                  <p:cNvSpPr/>
                  <p:nvPr/>
                </p:nvSpPr>
                <p:spPr>
                  <a:xfrm>
                    <a:off x="11322050" y="2359660"/>
                    <a:ext cx="76200" cy="76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200" h="76200" extrusionOk="0">
                        <a:moveTo>
                          <a:pt x="38100" y="12700"/>
                        </a:moveTo>
                        <a:cubicBezTo>
                          <a:pt x="52070" y="12700"/>
                          <a:pt x="63500" y="24130"/>
                          <a:pt x="63500" y="38100"/>
                        </a:cubicBezTo>
                        <a:cubicBezTo>
                          <a:pt x="63500" y="52070"/>
                          <a:pt x="52070" y="63500"/>
                          <a:pt x="38100" y="63500"/>
                        </a:cubicBezTo>
                        <a:cubicBezTo>
                          <a:pt x="24130" y="63500"/>
                          <a:pt x="12700" y="52070"/>
                          <a:pt x="12700" y="38100"/>
                        </a:cubicBezTo>
                        <a:cubicBezTo>
                          <a:pt x="12700" y="24130"/>
                          <a:pt x="23495" y="12700"/>
                          <a:pt x="38100" y="12700"/>
                        </a:cubicBezTo>
                        <a:moveTo>
                          <a:pt x="38100" y="0"/>
                        </a:moveTo>
                        <a:cubicBezTo>
                          <a:pt x="17145" y="0"/>
                          <a:pt x="0" y="17145"/>
                          <a:pt x="0" y="38100"/>
                        </a:cubicBezTo>
                        <a:cubicBezTo>
                          <a:pt x="0" y="59055"/>
                          <a:pt x="17145" y="76200"/>
                          <a:pt x="38100" y="76200"/>
                        </a:cubicBezTo>
                        <a:cubicBezTo>
                          <a:pt x="59055" y="76200"/>
                          <a:pt x="76200" y="59055"/>
                          <a:pt x="76200" y="38100"/>
                        </a:cubicBezTo>
                        <a:cubicBezTo>
                          <a:pt x="76200" y="17145"/>
                          <a:pt x="59055" y="0"/>
                          <a:pt x="3810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05868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78" name="Google Shape;280;p27">
              <a:extLst>
                <a:ext uri="{FF2B5EF4-FFF2-40B4-BE49-F238E27FC236}">
                  <a16:creationId xmlns:a16="http://schemas.microsoft.com/office/drawing/2014/main" id="{64BD0EE8-AD6B-464E-9E3C-30C205209924}"/>
                </a:ext>
              </a:extLst>
            </p:cNvPr>
            <p:cNvSpPr/>
            <p:nvPr/>
          </p:nvSpPr>
          <p:spPr>
            <a:xfrm>
              <a:off x="5479194" y="2880300"/>
              <a:ext cx="1547100" cy="363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Lato"/>
                  <a:ea typeface="Lato"/>
                  <a:cs typeface="Lato"/>
                  <a:sym typeface="Lato"/>
                </a:rPr>
                <a:t>APACHE FLINK</a:t>
              </a:r>
              <a:endParaRPr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Enrich</a:t>
              </a:r>
              <a:endParaRPr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9" name="Google Shape;281;p27">
            <a:extLst>
              <a:ext uri="{FF2B5EF4-FFF2-40B4-BE49-F238E27FC236}">
                <a16:creationId xmlns:a16="http://schemas.microsoft.com/office/drawing/2014/main" id="{E264ACF0-FA0B-4E66-B5F4-4B3D57AC3587}"/>
              </a:ext>
            </a:extLst>
          </p:cNvPr>
          <p:cNvSpPr/>
          <p:nvPr/>
        </p:nvSpPr>
        <p:spPr>
          <a:xfrm>
            <a:off x="7409924" y="1389980"/>
            <a:ext cx="2131855" cy="501443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APACHE NIFI</a:t>
            </a:r>
            <a:endParaRPr sz="1100" b="1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Enrich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282;p27">
            <a:extLst>
              <a:ext uri="{FF2B5EF4-FFF2-40B4-BE49-F238E27FC236}">
                <a16:creationId xmlns:a16="http://schemas.microsoft.com/office/drawing/2014/main" id="{CC19B232-7F24-45A3-A583-8D5870105BFA}"/>
              </a:ext>
            </a:extLst>
          </p:cNvPr>
          <p:cNvCxnSpPr>
            <a:stCxn id="71" idx="3"/>
          </p:cNvCxnSpPr>
          <p:nvPr/>
        </p:nvCxnSpPr>
        <p:spPr>
          <a:xfrm>
            <a:off x="7016197" y="3070649"/>
            <a:ext cx="54608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1" name="Google Shape;283;p27">
            <a:extLst>
              <a:ext uri="{FF2B5EF4-FFF2-40B4-BE49-F238E27FC236}">
                <a16:creationId xmlns:a16="http://schemas.microsoft.com/office/drawing/2014/main" id="{E923CED1-292C-43E9-9E8F-310C3E625EEE}"/>
              </a:ext>
            </a:extLst>
          </p:cNvPr>
          <p:cNvCxnSpPr>
            <a:cxnSpLocks/>
          </p:cNvCxnSpPr>
          <p:nvPr/>
        </p:nvCxnSpPr>
        <p:spPr>
          <a:xfrm>
            <a:off x="8170446" y="5576614"/>
            <a:ext cx="15801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02" name="Google Shape;284;p27">
            <a:extLst>
              <a:ext uri="{FF2B5EF4-FFF2-40B4-BE49-F238E27FC236}">
                <a16:creationId xmlns:a16="http://schemas.microsoft.com/office/drawing/2014/main" id="{EEA7A25A-A234-493C-B563-650CA980C563}"/>
              </a:ext>
            </a:extLst>
          </p:cNvPr>
          <p:cNvCxnSpPr>
            <a:cxnSpLocks/>
          </p:cNvCxnSpPr>
          <p:nvPr/>
        </p:nvCxnSpPr>
        <p:spPr>
          <a:xfrm>
            <a:off x="2383011" y="5576614"/>
            <a:ext cx="40206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03" name="Google Shape;286;p27">
            <a:extLst>
              <a:ext uri="{FF2B5EF4-FFF2-40B4-BE49-F238E27FC236}">
                <a16:creationId xmlns:a16="http://schemas.microsoft.com/office/drawing/2014/main" id="{7FDCA4CD-5520-43F7-B459-E5A5096CE861}"/>
              </a:ext>
            </a:extLst>
          </p:cNvPr>
          <p:cNvGrpSpPr/>
          <p:nvPr/>
        </p:nvGrpSpPr>
        <p:grpSpPr>
          <a:xfrm>
            <a:off x="9923700" y="5096986"/>
            <a:ext cx="1766877" cy="1184124"/>
            <a:chOff x="375792" y="2195538"/>
            <a:chExt cx="1282233" cy="740700"/>
          </a:xfrm>
        </p:grpSpPr>
        <p:sp>
          <p:nvSpPr>
            <p:cNvPr id="104" name="Google Shape;287;p27">
              <a:extLst>
                <a:ext uri="{FF2B5EF4-FFF2-40B4-BE49-F238E27FC236}">
                  <a16:creationId xmlns:a16="http://schemas.microsoft.com/office/drawing/2014/main" id="{0DAF0016-B5FF-4517-B159-54A457210272}"/>
                </a:ext>
              </a:extLst>
            </p:cNvPr>
            <p:cNvSpPr/>
            <p:nvPr/>
          </p:nvSpPr>
          <p:spPr>
            <a:xfrm>
              <a:off x="375825" y="2195538"/>
              <a:ext cx="1282200" cy="740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8;p27">
              <a:extLst>
                <a:ext uri="{FF2B5EF4-FFF2-40B4-BE49-F238E27FC236}">
                  <a16:creationId xmlns:a16="http://schemas.microsoft.com/office/drawing/2014/main" id="{CDA6BE6E-95E9-402D-B1EF-E3D9B59EF43F}"/>
                </a:ext>
              </a:extLst>
            </p:cNvPr>
            <p:cNvSpPr txBox="1"/>
            <p:nvPr/>
          </p:nvSpPr>
          <p:spPr>
            <a:xfrm>
              <a:off x="375792" y="2722028"/>
              <a:ext cx="1282200" cy="1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666666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DOWNSTREAM</a:t>
              </a:r>
              <a:br>
                <a:rPr lang="en" sz="1100" dirty="0">
                  <a:solidFill>
                    <a:srgbClr val="666666"/>
                  </a:solidFill>
                  <a:latin typeface="Lato Black"/>
                  <a:ea typeface="Lato Black"/>
                  <a:cs typeface="Lato Black"/>
                  <a:sym typeface="Lato Black"/>
                </a:rPr>
              </a:br>
              <a:r>
                <a:rPr lang="en" sz="1100" dirty="0">
                  <a:solidFill>
                    <a:srgbClr val="666666"/>
                  </a:solidFill>
                  <a:latin typeface="Lato Black"/>
                  <a:ea typeface="Lato Black"/>
                  <a:cs typeface="Lato Black"/>
                  <a:sym typeface="Lato Black"/>
                </a:rPr>
                <a:t>MESSAGE BROKERS</a:t>
              </a:r>
              <a:endParaRPr sz="11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endParaRPr>
            </a:p>
          </p:txBody>
        </p:sp>
      </p:grpSp>
      <p:grpSp>
        <p:nvGrpSpPr>
          <p:cNvPr id="106" name="Google Shape;289;p27">
            <a:extLst>
              <a:ext uri="{FF2B5EF4-FFF2-40B4-BE49-F238E27FC236}">
                <a16:creationId xmlns:a16="http://schemas.microsoft.com/office/drawing/2014/main" id="{C2307DAE-9D3A-4012-B8A8-2CCD2772F00A}"/>
              </a:ext>
            </a:extLst>
          </p:cNvPr>
          <p:cNvGrpSpPr/>
          <p:nvPr/>
        </p:nvGrpSpPr>
        <p:grpSpPr>
          <a:xfrm>
            <a:off x="10267681" y="5212071"/>
            <a:ext cx="443210" cy="496800"/>
            <a:chOff x="9524632" y="389107"/>
            <a:chExt cx="571500" cy="628650"/>
          </a:xfrm>
        </p:grpSpPr>
        <p:sp>
          <p:nvSpPr>
            <p:cNvPr id="107" name="Google Shape;290;p27">
              <a:extLst>
                <a:ext uri="{FF2B5EF4-FFF2-40B4-BE49-F238E27FC236}">
                  <a16:creationId xmlns:a16="http://schemas.microsoft.com/office/drawing/2014/main" id="{67B70402-CE18-4BE4-8651-26CF7DAF5DBC}"/>
                </a:ext>
              </a:extLst>
            </p:cNvPr>
            <p:cNvSpPr/>
            <p:nvPr/>
          </p:nvSpPr>
          <p:spPr>
            <a:xfrm>
              <a:off x="9524632" y="389107"/>
              <a:ext cx="571500" cy="628650"/>
            </a:xfrm>
            <a:custGeom>
              <a:avLst/>
              <a:gdLst/>
              <a:ahLst/>
              <a:cxnLst/>
              <a:rect l="l" t="t" r="r" b="b"/>
              <a:pathLst>
                <a:path w="571500" h="628650" extrusionOk="0">
                  <a:moveTo>
                    <a:pt x="571976" y="316706"/>
                  </a:moveTo>
                  <a:cubicBezTo>
                    <a:pt x="571976" y="288131"/>
                    <a:pt x="551021" y="265271"/>
                    <a:pt x="523399" y="261461"/>
                  </a:cubicBezTo>
                  <a:lnTo>
                    <a:pt x="523399" y="210026"/>
                  </a:lnTo>
                  <a:cubicBezTo>
                    <a:pt x="551021" y="206216"/>
                    <a:pt x="571976" y="182404"/>
                    <a:pt x="571976" y="154781"/>
                  </a:cubicBezTo>
                  <a:cubicBezTo>
                    <a:pt x="571976" y="126206"/>
                    <a:pt x="551021" y="103346"/>
                    <a:pt x="523399" y="99536"/>
                  </a:cubicBezTo>
                  <a:lnTo>
                    <a:pt x="523399" y="7144"/>
                  </a:lnTo>
                  <a:lnTo>
                    <a:pt x="55721" y="7144"/>
                  </a:lnTo>
                  <a:lnTo>
                    <a:pt x="55721" y="99536"/>
                  </a:lnTo>
                  <a:cubicBezTo>
                    <a:pt x="28099" y="103346"/>
                    <a:pt x="7144" y="127159"/>
                    <a:pt x="7144" y="154781"/>
                  </a:cubicBezTo>
                  <a:cubicBezTo>
                    <a:pt x="7144" y="183356"/>
                    <a:pt x="28099" y="206216"/>
                    <a:pt x="55721" y="210026"/>
                  </a:cubicBezTo>
                  <a:lnTo>
                    <a:pt x="55721" y="261461"/>
                  </a:lnTo>
                  <a:cubicBezTo>
                    <a:pt x="28099" y="265271"/>
                    <a:pt x="7144" y="289084"/>
                    <a:pt x="7144" y="316706"/>
                  </a:cubicBezTo>
                  <a:cubicBezTo>
                    <a:pt x="7144" y="345281"/>
                    <a:pt x="28099" y="368141"/>
                    <a:pt x="55721" y="371951"/>
                  </a:cubicBezTo>
                  <a:lnTo>
                    <a:pt x="55721" y="423386"/>
                  </a:lnTo>
                  <a:cubicBezTo>
                    <a:pt x="28099" y="428149"/>
                    <a:pt x="7144" y="451009"/>
                    <a:pt x="7144" y="479584"/>
                  </a:cubicBezTo>
                  <a:cubicBezTo>
                    <a:pt x="7144" y="508159"/>
                    <a:pt x="28099" y="531019"/>
                    <a:pt x="55721" y="534829"/>
                  </a:cubicBezTo>
                  <a:lnTo>
                    <a:pt x="55721" y="627221"/>
                  </a:lnTo>
                  <a:lnTo>
                    <a:pt x="524351" y="627221"/>
                  </a:lnTo>
                  <a:lnTo>
                    <a:pt x="524351" y="534829"/>
                  </a:lnTo>
                  <a:cubicBezTo>
                    <a:pt x="551974" y="531019"/>
                    <a:pt x="572929" y="507206"/>
                    <a:pt x="572929" y="479584"/>
                  </a:cubicBezTo>
                  <a:cubicBezTo>
                    <a:pt x="572929" y="451009"/>
                    <a:pt x="551974" y="428149"/>
                    <a:pt x="524351" y="424339"/>
                  </a:cubicBezTo>
                  <a:lnTo>
                    <a:pt x="524351" y="372904"/>
                  </a:lnTo>
                  <a:cubicBezTo>
                    <a:pt x="551021" y="369094"/>
                    <a:pt x="571976" y="345281"/>
                    <a:pt x="571976" y="316706"/>
                  </a:cubicBezTo>
                  <a:close/>
                  <a:moveTo>
                    <a:pt x="553879" y="316706"/>
                  </a:moveTo>
                  <a:cubicBezTo>
                    <a:pt x="553879" y="337661"/>
                    <a:pt x="536734" y="353854"/>
                    <a:pt x="516731" y="353854"/>
                  </a:cubicBezTo>
                  <a:cubicBezTo>
                    <a:pt x="495776" y="353854"/>
                    <a:pt x="479584" y="337661"/>
                    <a:pt x="479584" y="316706"/>
                  </a:cubicBezTo>
                  <a:cubicBezTo>
                    <a:pt x="479584" y="295751"/>
                    <a:pt x="496729" y="279559"/>
                    <a:pt x="516731" y="279559"/>
                  </a:cubicBezTo>
                  <a:cubicBezTo>
                    <a:pt x="535781" y="279559"/>
                    <a:pt x="553879" y="296704"/>
                    <a:pt x="553879" y="316706"/>
                  </a:cubicBezTo>
                  <a:close/>
                  <a:moveTo>
                    <a:pt x="553879" y="154781"/>
                  </a:moveTo>
                  <a:cubicBezTo>
                    <a:pt x="553879" y="175736"/>
                    <a:pt x="536734" y="191929"/>
                    <a:pt x="516731" y="191929"/>
                  </a:cubicBezTo>
                  <a:cubicBezTo>
                    <a:pt x="495776" y="191929"/>
                    <a:pt x="479584" y="175736"/>
                    <a:pt x="479584" y="154781"/>
                  </a:cubicBezTo>
                  <a:cubicBezTo>
                    <a:pt x="479584" y="133826"/>
                    <a:pt x="496729" y="117634"/>
                    <a:pt x="516731" y="117634"/>
                  </a:cubicBezTo>
                  <a:cubicBezTo>
                    <a:pt x="535781" y="117634"/>
                    <a:pt x="553879" y="134779"/>
                    <a:pt x="553879" y="154781"/>
                  </a:cubicBezTo>
                  <a:close/>
                  <a:moveTo>
                    <a:pt x="73819" y="609124"/>
                  </a:moveTo>
                  <a:lnTo>
                    <a:pt x="73819" y="534829"/>
                  </a:lnTo>
                  <a:cubicBezTo>
                    <a:pt x="99536" y="530066"/>
                    <a:pt x="119539" y="507206"/>
                    <a:pt x="119539" y="479584"/>
                  </a:cubicBezTo>
                  <a:cubicBezTo>
                    <a:pt x="119539" y="451961"/>
                    <a:pt x="99536" y="429101"/>
                    <a:pt x="73819" y="424339"/>
                  </a:cubicBezTo>
                  <a:lnTo>
                    <a:pt x="73819" y="371951"/>
                  </a:lnTo>
                  <a:cubicBezTo>
                    <a:pt x="99536" y="367189"/>
                    <a:pt x="119539" y="344329"/>
                    <a:pt x="119539" y="316706"/>
                  </a:cubicBezTo>
                  <a:cubicBezTo>
                    <a:pt x="119539" y="289084"/>
                    <a:pt x="99536" y="266224"/>
                    <a:pt x="73819" y="261461"/>
                  </a:cubicBezTo>
                  <a:lnTo>
                    <a:pt x="73819" y="209074"/>
                  </a:lnTo>
                  <a:cubicBezTo>
                    <a:pt x="99536" y="204311"/>
                    <a:pt x="119539" y="181451"/>
                    <a:pt x="119539" y="153829"/>
                  </a:cubicBezTo>
                  <a:cubicBezTo>
                    <a:pt x="119539" y="126206"/>
                    <a:pt x="99536" y="103346"/>
                    <a:pt x="73819" y="98584"/>
                  </a:cubicBezTo>
                  <a:lnTo>
                    <a:pt x="73819" y="25241"/>
                  </a:lnTo>
                  <a:lnTo>
                    <a:pt x="505301" y="25241"/>
                  </a:lnTo>
                  <a:lnTo>
                    <a:pt x="505301" y="99536"/>
                  </a:lnTo>
                  <a:cubicBezTo>
                    <a:pt x="479584" y="104299"/>
                    <a:pt x="459581" y="127159"/>
                    <a:pt x="459581" y="154781"/>
                  </a:cubicBezTo>
                  <a:cubicBezTo>
                    <a:pt x="459581" y="182404"/>
                    <a:pt x="479584" y="205264"/>
                    <a:pt x="505301" y="210026"/>
                  </a:cubicBezTo>
                  <a:lnTo>
                    <a:pt x="505301" y="262414"/>
                  </a:lnTo>
                  <a:cubicBezTo>
                    <a:pt x="479584" y="267176"/>
                    <a:pt x="459581" y="290036"/>
                    <a:pt x="459581" y="317659"/>
                  </a:cubicBezTo>
                  <a:cubicBezTo>
                    <a:pt x="459581" y="345281"/>
                    <a:pt x="479584" y="368141"/>
                    <a:pt x="505301" y="372904"/>
                  </a:cubicBezTo>
                  <a:lnTo>
                    <a:pt x="505301" y="425291"/>
                  </a:lnTo>
                  <a:cubicBezTo>
                    <a:pt x="479584" y="430054"/>
                    <a:pt x="459581" y="452914"/>
                    <a:pt x="459581" y="480536"/>
                  </a:cubicBezTo>
                  <a:cubicBezTo>
                    <a:pt x="459581" y="508159"/>
                    <a:pt x="479584" y="531019"/>
                    <a:pt x="505301" y="535781"/>
                  </a:cubicBezTo>
                  <a:lnTo>
                    <a:pt x="505301" y="610076"/>
                  </a:lnTo>
                  <a:lnTo>
                    <a:pt x="73819" y="610076"/>
                  </a:lnTo>
                  <a:close/>
                  <a:moveTo>
                    <a:pt x="553879" y="479584"/>
                  </a:moveTo>
                  <a:cubicBezTo>
                    <a:pt x="553879" y="500539"/>
                    <a:pt x="536734" y="516731"/>
                    <a:pt x="516731" y="516731"/>
                  </a:cubicBezTo>
                  <a:cubicBezTo>
                    <a:pt x="495776" y="516731"/>
                    <a:pt x="479584" y="500539"/>
                    <a:pt x="479584" y="479584"/>
                  </a:cubicBezTo>
                  <a:cubicBezTo>
                    <a:pt x="479584" y="458629"/>
                    <a:pt x="496729" y="442436"/>
                    <a:pt x="516731" y="442436"/>
                  </a:cubicBezTo>
                  <a:cubicBezTo>
                    <a:pt x="535781" y="441484"/>
                    <a:pt x="553879" y="458629"/>
                    <a:pt x="553879" y="479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291;p27">
              <a:extLst>
                <a:ext uri="{FF2B5EF4-FFF2-40B4-BE49-F238E27FC236}">
                  <a16:creationId xmlns:a16="http://schemas.microsoft.com/office/drawing/2014/main" id="{9901CCCB-B82B-4D5C-811F-2ADF18AB8735}"/>
                </a:ext>
              </a:extLst>
            </p:cNvPr>
            <p:cNvSpPr/>
            <p:nvPr/>
          </p:nvSpPr>
          <p:spPr>
            <a:xfrm>
              <a:off x="9675127" y="64342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9539" y="31909"/>
                    <a:pt x="94774" y="7144"/>
                    <a:pt x="63341" y="7144"/>
                  </a:cubicBezTo>
                  <a:close/>
                  <a:moveTo>
                    <a:pt x="63341" y="100489"/>
                  </a:moveTo>
                  <a:cubicBezTo>
                    <a:pt x="42386" y="100489"/>
                    <a:pt x="26194" y="84296"/>
                    <a:pt x="26194" y="63341"/>
                  </a:cubicBezTo>
                  <a:cubicBezTo>
                    <a:pt x="26194" y="42386"/>
                    <a:pt x="43339" y="26194"/>
                    <a:pt x="63341" y="26194"/>
                  </a:cubicBezTo>
                  <a:cubicBezTo>
                    <a:pt x="83344" y="26194"/>
                    <a:pt x="100489" y="43339"/>
                    <a:pt x="100489" y="63341"/>
                  </a:cubicBezTo>
                  <a:cubicBezTo>
                    <a:pt x="100489" y="83344"/>
                    <a:pt x="84296" y="100489"/>
                    <a:pt x="63341" y="1004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292;p27">
              <a:extLst>
                <a:ext uri="{FF2B5EF4-FFF2-40B4-BE49-F238E27FC236}">
                  <a16:creationId xmlns:a16="http://schemas.microsoft.com/office/drawing/2014/main" id="{B5FBCC71-4383-43A6-AF90-52B74E0B56F6}"/>
                </a:ext>
              </a:extLst>
            </p:cNvPr>
            <p:cNvSpPr/>
            <p:nvPr/>
          </p:nvSpPr>
          <p:spPr>
            <a:xfrm>
              <a:off x="9675127" y="480547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9539" y="32861"/>
                    <a:pt x="94774" y="7144"/>
                    <a:pt x="63341" y="7144"/>
                  </a:cubicBezTo>
                  <a:close/>
                  <a:moveTo>
                    <a:pt x="63341" y="101441"/>
                  </a:moveTo>
                  <a:cubicBezTo>
                    <a:pt x="42386" y="101441"/>
                    <a:pt x="26194" y="85249"/>
                    <a:pt x="26194" y="64294"/>
                  </a:cubicBezTo>
                  <a:cubicBezTo>
                    <a:pt x="26194" y="43339"/>
                    <a:pt x="43339" y="27146"/>
                    <a:pt x="63341" y="27146"/>
                  </a:cubicBezTo>
                  <a:cubicBezTo>
                    <a:pt x="83344" y="27146"/>
                    <a:pt x="100489" y="44291"/>
                    <a:pt x="100489" y="64294"/>
                  </a:cubicBezTo>
                  <a:cubicBezTo>
                    <a:pt x="100489" y="84296"/>
                    <a:pt x="84296" y="101441"/>
                    <a:pt x="63341" y="1014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293;p27">
              <a:extLst>
                <a:ext uri="{FF2B5EF4-FFF2-40B4-BE49-F238E27FC236}">
                  <a16:creationId xmlns:a16="http://schemas.microsoft.com/office/drawing/2014/main" id="{0123D813-3FF2-4C44-B075-00649DD61DA9}"/>
                </a:ext>
              </a:extLst>
            </p:cNvPr>
            <p:cNvSpPr/>
            <p:nvPr/>
          </p:nvSpPr>
          <p:spPr>
            <a:xfrm>
              <a:off x="9675127" y="80535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9539" y="31909"/>
                    <a:pt x="94774" y="7144"/>
                    <a:pt x="63341" y="7144"/>
                  </a:cubicBezTo>
                  <a:close/>
                  <a:moveTo>
                    <a:pt x="63341" y="100489"/>
                  </a:moveTo>
                  <a:cubicBezTo>
                    <a:pt x="42386" y="100489"/>
                    <a:pt x="26194" y="84296"/>
                    <a:pt x="26194" y="63341"/>
                  </a:cubicBezTo>
                  <a:cubicBezTo>
                    <a:pt x="26194" y="42386"/>
                    <a:pt x="43339" y="26194"/>
                    <a:pt x="63341" y="26194"/>
                  </a:cubicBezTo>
                  <a:cubicBezTo>
                    <a:pt x="83344" y="26194"/>
                    <a:pt x="100489" y="43339"/>
                    <a:pt x="100489" y="63341"/>
                  </a:cubicBezTo>
                  <a:cubicBezTo>
                    <a:pt x="100489" y="83344"/>
                    <a:pt x="84296" y="100489"/>
                    <a:pt x="63341" y="1004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294;p27">
              <a:extLst>
                <a:ext uri="{FF2B5EF4-FFF2-40B4-BE49-F238E27FC236}">
                  <a16:creationId xmlns:a16="http://schemas.microsoft.com/office/drawing/2014/main" id="{23855F81-2C39-4CCE-9442-7C202B1C553A}"/>
                </a:ext>
              </a:extLst>
            </p:cNvPr>
            <p:cNvSpPr/>
            <p:nvPr/>
          </p:nvSpPr>
          <p:spPr>
            <a:xfrm>
              <a:off x="9826575" y="64342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8586" y="31909"/>
                    <a:pt x="93821" y="7144"/>
                    <a:pt x="63341" y="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295;p27">
              <a:extLst>
                <a:ext uri="{FF2B5EF4-FFF2-40B4-BE49-F238E27FC236}">
                  <a16:creationId xmlns:a16="http://schemas.microsoft.com/office/drawing/2014/main" id="{66D25A22-8CD7-43F7-B776-594250F17AB1}"/>
                </a:ext>
              </a:extLst>
            </p:cNvPr>
            <p:cNvSpPr/>
            <p:nvPr/>
          </p:nvSpPr>
          <p:spPr>
            <a:xfrm>
              <a:off x="9826575" y="480547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8586" y="32861"/>
                    <a:pt x="93821" y="7144"/>
                    <a:pt x="63341" y="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296;p27">
              <a:extLst>
                <a:ext uri="{FF2B5EF4-FFF2-40B4-BE49-F238E27FC236}">
                  <a16:creationId xmlns:a16="http://schemas.microsoft.com/office/drawing/2014/main" id="{09287316-2AE8-4DAF-BAD9-890ECF8C99D9}"/>
                </a:ext>
              </a:extLst>
            </p:cNvPr>
            <p:cNvSpPr/>
            <p:nvPr/>
          </p:nvSpPr>
          <p:spPr>
            <a:xfrm>
              <a:off x="9826575" y="80535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3341" y="7144"/>
                  </a:moveTo>
                  <a:cubicBezTo>
                    <a:pt x="32861" y="7144"/>
                    <a:pt x="7144" y="31909"/>
                    <a:pt x="7144" y="63341"/>
                  </a:cubicBezTo>
                  <a:cubicBezTo>
                    <a:pt x="7144" y="93821"/>
                    <a:pt x="31909" y="119539"/>
                    <a:pt x="63341" y="119539"/>
                  </a:cubicBezTo>
                  <a:cubicBezTo>
                    <a:pt x="93821" y="119539"/>
                    <a:pt x="119539" y="94774"/>
                    <a:pt x="119539" y="63341"/>
                  </a:cubicBezTo>
                  <a:cubicBezTo>
                    <a:pt x="118586" y="31909"/>
                    <a:pt x="93821" y="7144"/>
                    <a:pt x="63341" y="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293C4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4" name="Google Shape;297;p27">
            <a:extLst>
              <a:ext uri="{FF2B5EF4-FFF2-40B4-BE49-F238E27FC236}">
                <a16:creationId xmlns:a16="http://schemas.microsoft.com/office/drawing/2014/main" id="{2A7FF9C6-5B82-4B2D-AC0F-71630A5E50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075" t="30432" r="63060" b="30319"/>
          <a:stretch/>
        </p:blipFill>
        <p:spPr>
          <a:xfrm>
            <a:off x="10912962" y="5174985"/>
            <a:ext cx="463549" cy="570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298;p27">
            <a:extLst>
              <a:ext uri="{FF2B5EF4-FFF2-40B4-BE49-F238E27FC236}">
                <a16:creationId xmlns:a16="http://schemas.microsoft.com/office/drawing/2014/main" id="{A0DFA904-8845-4024-895A-0EA829FD67C7}"/>
              </a:ext>
            </a:extLst>
          </p:cNvPr>
          <p:cNvSpPr/>
          <p:nvPr/>
        </p:nvSpPr>
        <p:spPr>
          <a:xfrm>
            <a:off x="4976707" y="1178324"/>
            <a:ext cx="4675861" cy="2651901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299;p27">
            <a:extLst>
              <a:ext uri="{FF2B5EF4-FFF2-40B4-BE49-F238E27FC236}">
                <a16:creationId xmlns:a16="http://schemas.microsoft.com/office/drawing/2014/main" id="{4C0DD454-A5A0-42B7-BF36-170A6B49F9EE}"/>
              </a:ext>
            </a:extLst>
          </p:cNvPr>
          <p:cNvSpPr/>
          <p:nvPr/>
        </p:nvSpPr>
        <p:spPr>
          <a:xfrm>
            <a:off x="4976707" y="3876420"/>
            <a:ext cx="4675861" cy="2717325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300;p27">
            <a:extLst>
              <a:ext uri="{FF2B5EF4-FFF2-40B4-BE49-F238E27FC236}">
                <a16:creationId xmlns:a16="http://schemas.microsoft.com/office/drawing/2014/main" id="{74B24F48-EA6F-4402-BCE8-87DD9CE40E49}"/>
              </a:ext>
            </a:extLst>
          </p:cNvPr>
          <p:cNvSpPr txBox="1"/>
          <p:nvPr/>
        </p:nvSpPr>
        <p:spPr>
          <a:xfrm>
            <a:off x="5066811" y="1199407"/>
            <a:ext cx="86729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OPTION 1</a:t>
            </a:r>
            <a:endParaRPr sz="11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301;p27">
            <a:extLst>
              <a:ext uri="{FF2B5EF4-FFF2-40B4-BE49-F238E27FC236}">
                <a16:creationId xmlns:a16="http://schemas.microsoft.com/office/drawing/2014/main" id="{C8C3FE49-11E1-427C-82E2-FBD7C4E0E60E}"/>
              </a:ext>
            </a:extLst>
          </p:cNvPr>
          <p:cNvSpPr txBox="1"/>
          <p:nvPr/>
        </p:nvSpPr>
        <p:spPr>
          <a:xfrm>
            <a:off x="5067879" y="3876421"/>
            <a:ext cx="78957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OPTION 2*</a:t>
            </a:r>
            <a:endParaRPr sz="11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9" name="Google Shape;302;p27">
            <a:extLst>
              <a:ext uri="{FF2B5EF4-FFF2-40B4-BE49-F238E27FC236}">
                <a16:creationId xmlns:a16="http://schemas.microsoft.com/office/drawing/2014/main" id="{A5E5E690-A62B-4808-8CDB-9D3CC494F7FB}"/>
              </a:ext>
            </a:extLst>
          </p:cNvPr>
          <p:cNvGrpSpPr/>
          <p:nvPr/>
        </p:nvGrpSpPr>
        <p:grpSpPr>
          <a:xfrm>
            <a:off x="1226658" y="2843776"/>
            <a:ext cx="546086" cy="634166"/>
            <a:chOff x="4991734" y="3063239"/>
            <a:chExt cx="393700" cy="457200"/>
          </a:xfrm>
        </p:grpSpPr>
        <p:sp>
          <p:nvSpPr>
            <p:cNvPr id="120" name="Google Shape;303;p27">
              <a:extLst>
                <a:ext uri="{FF2B5EF4-FFF2-40B4-BE49-F238E27FC236}">
                  <a16:creationId xmlns:a16="http://schemas.microsoft.com/office/drawing/2014/main" id="{8409CAAA-1E22-44C8-9762-B860493ADDDE}"/>
                </a:ext>
              </a:extLst>
            </p:cNvPr>
            <p:cNvSpPr/>
            <p:nvPr/>
          </p:nvSpPr>
          <p:spPr>
            <a:xfrm>
              <a:off x="4991734" y="306323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 extrusionOk="0">
                  <a:moveTo>
                    <a:pt x="381000" y="12700"/>
                  </a:moveTo>
                  <a:lnTo>
                    <a:pt x="381000" y="444500"/>
                  </a:lnTo>
                  <a:lnTo>
                    <a:pt x="12700" y="444500"/>
                  </a:lnTo>
                  <a:lnTo>
                    <a:pt x="12700" y="12700"/>
                  </a:lnTo>
                  <a:lnTo>
                    <a:pt x="381000" y="12700"/>
                  </a:lnTo>
                  <a:moveTo>
                    <a:pt x="3937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700" y="457200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04;p27">
              <a:extLst>
                <a:ext uri="{FF2B5EF4-FFF2-40B4-BE49-F238E27FC236}">
                  <a16:creationId xmlns:a16="http://schemas.microsoft.com/office/drawing/2014/main" id="{463D0EAB-D021-4857-9BB4-899DF2340EDB}"/>
                </a:ext>
              </a:extLst>
            </p:cNvPr>
            <p:cNvSpPr/>
            <p:nvPr/>
          </p:nvSpPr>
          <p:spPr>
            <a:xfrm>
              <a:off x="4998085" y="33616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05;p27">
              <a:extLst>
                <a:ext uri="{FF2B5EF4-FFF2-40B4-BE49-F238E27FC236}">
                  <a16:creationId xmlns:a16="http://schemas.microsoft.com/office/drawing/2014/main" id="{5FF2AF3B-D6F4-4F8D-ADFE-2F183FBC1F73}"/>
                </a:ext>
              </a:extLst>
            </p:cNvPr>
            <p:cNvSpPr/>
            <p:nvPr/>
          </p:nvSpPr>
          <p:spPr>
            <a:xfrm>
              <a:off x="5042535" y="32600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3500" y="31750"/>
                  </a:moveTo>
                  <a:cubicBezTo>
                    <a:pt x="63500" y="49285"/>
                    <a:pt x="49285" y="63500"/>
                    <a:pt x="31750" y="63500"/>
                  </a:cubicBezTo>
                  <a:cubicBezTo>
                    <a:pt x="14215" y="63500"/>
                    <a:pt x="0" y="49285"/>
                    <a:pt x="0" y="31750"/>
                  </a:cubicBezTo>
                  <a:cubicBezTo>
                    <a:pt x="0" y="14215"/>
                    <a:pt x="14215" y="0"/>
                    <a:pt x="31750" y="0"/>
                  </a:cubicBezTo>
                  <a:cubicBezTo>
                    <a:pt x="49285" y="0"/>
                    <a:pt x="63500" y="14215"/>
                    <a:pt x="63500" y="31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06;p27">
              <a:extLst>
                <a:ext uri="{FF2B5EF4-FFF2-40B4-BE49-F238E27FC236}">
                  <a16:creationId xmlns:a16="http://schemas.microsoft.com/office/drawing/2014/main" id="{25ED135D-92FC-4836-A183-BA6D6FEAA955}"/>
                </a:ext>
              </a:extLst>
            </p:cNvPr>
            <p:cNvSpPr/>
            <p:nvPr/>
          </p:nvSpPr>
          <p:spPr>
            <a:xfrm>
              <a:off x="5042534" y="310768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07;p27">
              <a:extLst>
                <a:ext uri="{FF2B5EF4-FFF2-40B4-BE49-F238E27FC236}">
                  <a16:creationId xmlns:a16="http://schemas.microsoft.com/office/drawing/2014/main" id="{D76E3FFC-9F7C-4D4C-96FA-A1A4E178EFC0}"/>
                </a:ext>
              </a:extLst>
            </p:cNvPr>
            <p:cNvSpPr/>
            <p:nvPr/>
          </p:nvSpPr>
          <p:spPr>
            <a:xfrm>
              <a:off x="5042534" y="34124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08;p27">
              <a:extLst>
                <a:ext uri="{FF2B5EF4-FFF2-40B4-BE49-F238E27FC236}">
                  <a16:creationId xmlns:a16="http://schemas.microsoft.com/office/drawing/2014/main" id="{0B131ABA-44DE-451A-82E7-45D56A6B9E2D}"/>
                </a:ext>
              </a:extLst>
            </p:cNvPr>
            <p:cNvSpPr/>
            <p:nvPr/>
          </p:nvSpPr>
          <p:spPr>
            <a:xfrm>
              <a:off x="4998085" y="32092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309;p27">
            <a:extLst>
              <a:ext uri="{FF2B5EF4-FFF2-40B4-BE49-F238E27FC236}">
                <a16:creationId xmlns:a16="http://schemas.microsoft.com/office/drawing/2014/main" id="{481CD4AC-3C49-41AF-AA78-7B6E2B36EF94}"/>
              </a:ext>
            </a:extLst>
          </p:cNvPr>
          <p:cNvGrpSpPr/>
          <p:nvPr/>
        </p:nvGrpSpPr>
        <p:grpSpPr>
          <a:xfrm>
            <a:off x="1226676" y="3993587"/>
            <a:ext cx="546086" cy="634166"/>
            <a:chOff x="4991734" y="3063239"/>
            <a:chExt cx="393700" cy="457200"/>
          </a:xfrm>
        </p:grpSpPr>
        <p:sp>
          <p:nvSpPr>
            <p:cNvPr id="127" name="Google Shape;310;p27">
              <a:extLst>
                <a:ext uri="{FF2B5EF4-FFF2-40B4-BE49-F238E27FC236}">
                  <a16:creationId xmlns:a16="http://schemas.microsoft.com/office/drawing/2014/main" id="{C1813C40-EEDE-4CD7-A20B-A47657A2A6C9}"/>
                </a:ext>
              </a:extLst>
            </p:cNvPr>
            <p:cNvSpPr/>
            <p:nvPr/>
          </p:nvSpPr>
          <p:spPr>
            <a:xfrm>
              <a:off x="4991734" y="306323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 extrusionOk="0">
                  <a:moveTo>
                    <a:pt x="381000" y="12700"/>
                  </a:moveTo>
                  <a:lnTo>
                    <a:pt x="381000" y="444500"/>
                  </a:lnTo>
                  <a:lnTo>
                    <a:pt x="12700" y="444500"/>
                  </a:lnTo>
                  <a:lnTo>
                    <a:pt x="12700" y="12700"/>
                  </a:lnTo>
                  <a:lnTo>
                    <a:pt x="381000" y="12700"/>
                  </a:lnTo>
                  <a:moveTo>
                    <a:pt x="3937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700" y="457200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11;p27">
              <a:extLst>
                <a:ext uri="{FF2B5EF4-FFF2-40B4-BE49-F238E27FC236}">
                  <a16:creationId xmlns:a16="http://schemas.microsoft.com/office/drawing/2014/main" id="{9DF230B5-E3C6-4906-88E8-3A784925B5F7}"/>
                </a:ext>
              </a:extLst>
            </p:cNvPr>
            <p:cNvSpPr/>
            <p:nvPr/>
          </p:nvSpPr>
          <p:spPr>
            <a:xfrm>
              <a:off x="4998085" y="33616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12;p27">
              <a:extLst>
                <a:ext uri="{FF2B5EF4-FFF2-40B4-BE49-F238E27FC236}">
                  <a16:creationId xmlns:a16="http://schemas.microsoft.com/office/drawing/2014/main" id="{8110F335-889E-4CDC-977C-6FAA8B2F74E4}"/>
                </a:ext>
              </a:extLst>
            </p:cNvPr>
            <p:cNvSpPr/>
            <p:nvPr/>
          </p:nvSpPr>
          <p:spPr>
            <a:xfrm>
              <a:off x="5042535" y="32600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3500" y="31750"/>
                  </a:moveTo>
                  <a:cubicBezTo>
                    <a:pt x="63500" y="49285"/>
                    <a:pt x="49285" y="63500"/>
                    <a:pt x="31750" y="63500"/>
                  </a:cubicBezTo>
                  <a:cubicBezTo>
                    <a:pt x="14215" y="63500"/>
                    <a:pt x="0" y="49285"/>
                    <a:pt x="0" y="31750"/>
                  </a:cubicBezTo>
                  <a:cubicBezTo>
                    <a:pt x="0" y="14215"/>
                    <a:pt x="14215" y="0"/>
                    <a:pt x="31750" y="0"/>
                  </a:cubicBezTo>
                  <a:cubicBezTo>
                    <a:pt x="49285" y="0"/>
                    <a:pt x="63500" y="14215"/>
                    <a:pt x="63500" y="31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13;p27">
              <a:extLst>
                <a:ext uri="{FF2B5EF4-FFF2-40B4-BE49-F238E27FC236}">
                  <a16:creationId xmlns:a16="http://schemas.microsoft.com/office/drawing/2014/main" id="{8CC27857-0221-42EB-9F83-F88040F7030E}"/>
                </a:ext>
              </a:extLst>
            </p:cNvPr>
            <p:cNvSpPr/>
            <p:nvPr/>
          </p:nvSpPr>
          <p:spPr>
            <a:xfrm>
              <a:off x="5042534" y="310768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14;p27">
              <a:extLst>
                <a:ext uri="{FF2B5EF4-FFF2-40B4-BE49-F238E27FC236}">
                  <a16:creationId xmlns:a16="http://schemas.microsoft.com/office/drawing/2014/main" id="{B04B02D1-EA72-4DD1-A2A5-8376582F73D7}"/>
                </a:ext>
              </a:extLst>
            </p:cNvPr>
            <p:cNvSpPr/>
            <p:nvPr/>
          </p:nvSpPr>
          <p:spPr>
            <a:xfrm>
              <a:off x="5042534" y="34124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15;p27">
              <a:extLst>
                <a:ext uri="{FF2B5EF4-FFF2-40B4-BE49-F238E27FC236}">
                  <a16:creationId xmlns:a16="http://schemas.microsoft.com/office/drawing/2014/main" id="{D21FB5C6-AAAC-42B9-88B2-D72BEB53F695}"/>
                </a:ext>
              </a:extLst>
            </p:cNvPr>
            <p:cNvSpPr/>
            <p:nvPr/>
          </p:nvSpPr>
          <p:spPr>
            <a:xfrm>
              <a:off x="4998085" y="32092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316;p27">
            <a:extLst>
              <a:ext uri="{FF2B5EF4-FFF2-40B4-BE49-F238E27FC236}">
                <a16:creationId xmlns:a16="http://schemas.microsoft.com/office/drawing/2014/main" id="{4305302D-3998-4D98-8DA1-665255633397}"/>
              </a:ext>
            </a:extLst>
          </p:cNvPr>
          <p:cNvGrpSpPr/>
          <p:nvPr/>
        </p:nvGrpSpPr>
        <p:grpSpPr>
          <a:xfrm>
            <a:off x="1226658" y="5143399"/>
            <a:ext cx="546086" cy="634166"/>
            <a:chOff x="4991734" y="3063239"/>
            <a:chExt cx="393700" cy="457200"/>
          </a:xfrm>
        </p:grpSpPr>
        <p:sp>
          <p:nvSpPr>
            <p:cNvPr id="134" name="Google Shape;317;p27">
              <a:extLst>
                <a:ext uri="{FF2B5EF4-FFF2-40B4-BE49-F238E27FC236}">
                  <a16:creationId xmlns:a16="http://schemas.microsoft.com/office/drawing/2014/main" id="{139FEA9E-D15E-4909-A79C-55F686C6FBBD}"/>
                </a:ext>
              </a:extLst>
            </p:cNvPr>
            <p:cNvSpPr/>
            <p:nvPr/>
          </p:nvSpPr>
          <p:spPr>
            <a:xfrm>
              <a:off x="4991734" y="3063239"/>
              <a:ext cx="393700" cy="457200"/>
            </a:xfrm>
            <a:custGeom>
              <a:avLst/>
              <a:gdLst/>
              <a:ahLst/>
              <a:cxnLst/>
              <a:rect l="l" t="t" r="r" b="b"/>
              <a:pathLst>
                <a:path w="393700" h="457200" extrusionOk="0">
                  <a:moveTo>
                    <a:pt x="381000" y="12700"/>
                  </a:moveTo>
                  <a:lnTo>
                    <a:pt x="381000" y="444500"/>
                  </a:lnTo>
                  <a:lnTo>
                    <a:pt x="12700" y="444500"/>
                  </a:lnTo>
                  <a:lnTo>
                    <a:pt x="12700" y="12700"/>
                  </a:lnTo>
                  <a:lnTo>
                    <a:pt x="381000" y="12700"/>
                  </a:lnTo>
                  <a:moveTo>
                    <a:pt x="3937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393700" y="457200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18;p27">
              <a:extLst>
                <a:ext uri="{FF2B5EF4-FFF2-40B4-BE49-F238E27FC236}">
                  <a16:creationId xmlns:a16="http://schemas.microsoft.com/office/drawing/2014/main" id="{11DA901D-DC54-4925-B110-3460864DF23B}"/>
                </a:ext>
              </a:extLst>
            </p:cNvPr>
            <p:cNvSpPr/>
            <p:nvPr/>
          </p:nvSpPr>
          <p:spPr>
            <a:xfrm>
              <a:off x="4998085" y="33616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19;p27">
              <a:extLst>
                <a:ext uri="{FF2B5EF4-FFF2-40B4-BE49-F238E27FC236}">
                  <a16:creationId xmlns:a16="http://schemas.microsoft.com/office/drawing/2014/main" id="{F0689D9F-AEA7-40DC-8470-88EDE84027D3}"/>
                </a:ext>
              </a:extLst>
            </p:cNvPr>
            <p:cNvSpPr/>
            <p:nvPr/>
          </p:nvSpPr>
          <p:spPr>
            <a:xfrm>
              <a:off x="5042535" y="32600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3500" y="31750"/>
                  </a:moveTo>
                  <a:cubicBezTo>
                    <a:pt x="63500" y="49285"/>
                    <a:pt x="49285" y="63500"/>
                    <a:pt x="31750" y="63500"/>
                  </a:cubicBezTo>
                  <a:cubicBezTo>
                    <a:pt x="14215" y="63500"/>
                    <a:pt x="0" y="49285"/>
                    <a:pt x="0" y="31750"/>
                  </a:cubicBezTo>
                  <a:cubicBezTo>
                    <a:pt x="0" y="14215"/>
                    <a:pt x="14215" y="0"/>
                    <a:pt x="31750" y="0"/>
                  </a:cubicBezTo>
                  <a:cubicBezTo>
                    <a:pt x="49285" y="0"/>
                    <a:pt x="63500" y="14215"/>
                    <a:pt x="63500" y="31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20;p27">
              <a:extLst>
                <a:ext uri="{FF2B5EF4-FFF2-40B4-BE49-F238E27FC236}">
                  <a16:creationId xmlns:a16="http://schemas.microsoft.com/office/drawing/2014/main" id="{9729985E-8EB0-4C43-8D6B-0C124543AE70}"/>
                </a:ext>
              </a:extLst>
            </p:cNvPr>
            <p:cNvSpPr/>
            <p:nvPr/>
          </p:nvSpPr>
          <p:spPr>
            <a:xfrm>
              <a:off x="5042534" y="310768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21;p27">
              <a:extLst>
                <a:ext uri="{FF2B5EF4-FFF2-40B4-BE49-F238E27FC236}">
                  <a16:creationId xmlns:a16="http://schemas.microsoft.com/office/drawing/2014/main" id="{49778132-7D34-4BBA-BB83-6AC6DDE138B0}"/>
                </a:ext>
              </a:extLst>
            </p:cNvPr>
            <p:cNvSpPr/>
            <p:nvPr/>
          </p:nvSpPr>
          <p:spPr>
            <a:xfrm>
              <a:off x="5042534" y="341249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750" y="12700"/>
                  </a:moveTo>
                  <a:cubicBezTo>
                    <a:pt x="42545" y="12700"/>
                    <a:pt x="50800" y="20955"/>
                    <a:pt x="50800" y="31750"/>
                  </a:cubicBezTo>
                  <a:cubicBezTo>
                    <a:pt x="50800" y="42545"/>
                    <a:pt x="42545" y="50800"/>
                    <a:pt x="31750" y="50800"/>
                  </a:cubicBezTo>
                  <a:cubicBezTo>
                    <a:pt x="20955" y="50800"/>
                    <a:pt x="12700" y="42545"/>
                    <a:pt x="12700" y="31750"/>
                  </a:cubicBezTo>
                  <a:cubicBezTo>
                    <a:pt x="12700" y="20955"/>
                    <a:pt x="21590" y="12700"/>
                    <a:pt x="31750" y="12700"/>
                  </a:cubicBezTo>
                  <a:moveTo>
                    <a:pt x="31750" y="0"/>
                  </a:moveTo>
                  <a:cubicBezTo>
                    <a:pt x="13970" y="0"/>
                    <a:pt x="0" y="13970"/>
                    <a:pt x="0" y="31750"/>
                  </a:cubicBezTo>
                  <a:cubicBezTo>
                    <a:pt x="0" y="49530"/>
                    <a:pt x="13970" y="63500"/>
                    <a:pt x="31750" y="63500"/>
                  </a:cubicBezTo>
                  <a:cubicBezTo>
                    <a:pt x="49530" y="63500"/>
                    <a:pt x="63500" y="49530"/>
                    <a:pt x="63500" y="31750"/>
                  </a:cubicBezTo>
                  <a:cubicBezTo>
                    <a:pt x="63500" y="13970"/>
                    <a:pt x="49530" y="0"/>
                    <a:pt x="31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22;p27">
              <a:extLst>
                <a:ext uri="{FF2B5EF4-FFF2-40B4-BE49-F238E27FC236}">
                  <a16:creationId xmlns:a16="http://schemas.microsoft.com/office/drawing/2014/main" id="{AA7DC395-FF5C-4BEB-9702-A89A78C81EF3}"/>
                </a:ext>
              </a:extLst>
            </p:cNvPr>
            <p:cNvSpPr/>
            <p:nvPr/>
          </p:nvSpPr>
          <p:spPr>
            <a:xfrm>
              <a:off x="4998085" y="3209290"/>
              <a:ext cx="381000" cy="12700"/>
            </a:xfrm>
            <a:custGeom>
              <a:avLst/>
              <a:gdLst/>
              <a:ahLst/>
              <a:cxnLst/>
              <a:rect l="l" t="t" r="r" b="b"/>
              <a:pathLst>
                <a:path w="381000" h="12700" extrusionOk="0">
                  <a:moveTo>
                    <a:pt x="0" y="0"/>
                  </a:moveTo>
                  <a:lnTo>
                    <a:pt x="381000" y="0"/>
                  </a:lnTo>
                  <a:lnTo>
                    <a:pt x="381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0586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" name="Google Shape;323;p27">
            <a:extLst>
              <a:ext uri="{FF2B5EF4-FFF2-40B4-BE49-F238E27FC236}">
                <a16:creationId xmlns:a16="http://schemas.microsoft.com/office/drawing/2014/main" id="{CD4038DB-1232-4191-A0CF-DF9289E1B3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6220" b="30905"/>
          <a:stretch/>
        </p:blipFill>
        <p:spPr>
          <a:xfrm>
            <a:off x="1048274" y="2551413"/>
            <a:ext cx="902880" cy="29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324;p27">
            <a:extLst>
              <a:ext uri="{FF2B5EF4-FFF2-40B4-BE49-F238E27FC236}">
                <a16:creationId xmlns:a16="http://schemas.microsoft.com/office/drawing/2014/main" id="{D0536CD4-6E03-4EE7-BD40-5E2B97ACBE2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102" y="3504112"/>
            <a:ext cx="741212" cy="4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325;p27">
            <a:extLst>
              <a:ext uri="{FF2B5EF4-FFF2-40B4-BE49-F238E27FC236}">
                <a16:creationId xmlns:a16="http://schemas.microsoft.com/office/drawing/2014/main" id="{A357BEBF-E35B-4EE3-B78F-61C87183512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4925" y="4702746"/>
            <a:ext cx="789576" cy="365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92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625-840D-4F2D-B3CC-91A56AE4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Change Data Capture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0B59-5DDA-4324-BCCC-B40215D4C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D55C1E-24B9-4F85-A7FA-514BCDCE069A}"/>
              </a:ext>
            </a:extLst>
          </p:cNvPr>
          <p:cNvGrpSpPr/>
          <p:nvPr/>
        </p:nvGrpSpPr>
        <p:grpSpPr>
          <a:xfrm>
            <a:off x="886700" y="1635853"/>
            <a:ext cx="10793754" cy="4370147"/>
            <a:chOff x="675550" y="1461325"/>
            <a:chExt cx="8138575" cy="3295125"/>
          </a:xfrm>
        </p:grpSpPr>
        <p:sp>
          <p:nvSpPr>
            <p:cNvPr id="5" name="Google Shape;332;p28">
              <a:extLst>
                <a:ext uri="{FF2B5EF4-FFF2-40B4-BE49-F238E27FC236}">
                  <a16:creationId xmlns:a16="http://schemas.microsoft.com/office/drawing/2014/main" id="{75663B35-A954-4A6E-A77D-A47F6B21120E}"/>
                </a:ext>
              </a:extLst>
            </p:cNvPr>
            <p:cNvSpPr/>
            <p:nvPr/>
          </p:nvSpPr>
          <p:spPr>
            <a:xfrm>
              <a:off x="4984650" y="2710888"/>
              <a:ext cx="1586100" cy="595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3;p28">
              <a:extLst>
                <a:ext uri="{FF2B5EF4-FFF2-40B4-BE49-F238E27FC236}">
                  <a16:creationId xmlns:a16="http://schemas.microsoft.com/office/drawing/2014/main" id="{05648BD8-DCA9-44E9-9207-8014CD2E0C2B}"/>
                </a:ext>
              </a:extLst>
            </p:cNvPr>
            <p:cNvSpPr txBox="1"/>
            <p:nvPr/>
          </p:nvSpPr>
          <p:spPr>
            <a:xfrm>
              <a:off x="5016938" y="2808688"/>
              <a:ext cx="152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Continuous SQL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334;p28">
              <a:extLst>
                <a:ext uri="{FF2B5EF4-FFF2-40B4-BE49-F238E27FC236}">
                  <a16:creationId xmlns:a16="http://schemas.microsoft.com/office/drawing/2014/main" id="{8CA3055C-B55A-442F-983A-D358EEF6B517}"/>
                </a:ext>
              </a:extLst>
            </p:cNvPr>
            <p:cNvSpPr txBox="1"/>
            <p:nvPr/>
          </p:nvSpPr>
          <p:spPr>
            <a:xfrm>
              <a:off x="675550" y="1461325"/>
              <a:ext cx="2231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Capture source changes in native change log (WAL, Logminer, etc)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" name="Google Shape;335;p28">
              <a:extLst>
                <a:ext uri="{FF2B5EF4-FFF2-40B4-BE49-F238E27FC236}">
                  <a16:creationId xmlns:a16="http://schemas.microsoft.com/office/drawing/2014/main" id="{A7F325DB-F286-42EE-9A67-D929B423C676}"/>
                </a:ext>
              </a:extLst>
            </p:cNvPr>
            <p:cNvCxnSpPr/>
            <p:nvPr/>
          </p:nvCxnSpPr>
          <p:spPr>
            <a:xfrm rot="5400000">
              <a:off x="1730900" y="2190363"/>
              <a:ext cx="237000" cy="1938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9" name="Google Shape;336;p28">
              <a:extLst>
                <a:ext uri="{FF2B5EF4-FFF2-40B4-BE49-F238E27FC236}">
                  <a16:creationId xmlns:a16="http://schemas.microsoft.com/office/drawing/2014/main" id="{4446BD29-9F35-4304-A5D5-757D6E0C1DBC}"/>
                </a:ext>
              </a:extLst>
            </p:cNvPr>
            <p:cNvSpPr txBox="1"/>
            <p:nvPr/>
          </p:nvSpPr>
          <p:spPr>
            <a:xfrm>
              <a:off x="4354325" y="3469875"/>
              <a:ext cx="4459800" cy="95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000"/>
                <a:buFont typeface="Roboto"/>
                <a:buChar char="●"/>
              </a:pPr>
              <a:r>
                <a:rPr lang="en" sz="1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Oracle, PostgreSQL, MySQL, DB2, MSSQL</a:t>
              </a:r>
              <a:endParaRPr sz="1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000"/>
                <a:buFont typeface="Roboto"/>
                <a:buChar char="●"/>
              </a:pPr>
              <a:r>
                <a:rPr lang="en" sz="1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Logminer (open) and Xstream (licensed) interfaces for Oracle</a:t>
              </a:r>
              <a:endParaRPr sz="1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000"/>
                <a:buFont typeface="Roboto"/>
                <a:buChar char="●"/>
              </a:pPr>
              <a:r>
                <a:rPr lang="en" sz="1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Uses DDL Interface directly, one DDL configuration per CDC stream.</a:t>
              </a:r>
              <a:endParaRPr sz="1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1000"/>
                <a:buFont typeface="Roboto"/>
                <a:buChar char="●"/>
              </a:pPr>
              <a:r>
                <a:rPr lang="en" sz="1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 specify query on capture</a:t>
              </a:r>
              <a:endParaRPr sz="1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337;p28">
              <a:extLst>
                <a:ext uri="{FF2B5EF4-FFF2-40B4-BE49-F238E27FC236}">
                  <a16:creationId xmlns:a16="http://schemas.microsoft.com/office/drawing/2014/main" id="{AC197ADC-090F-413F-A968-FD3B7E45A417}"/>
                </a:ext>
              </a:extLst>
            </p:cNvPr>
            <p:cNvSpPr/>
            <p:nvPr/>
          </p:nvSpPr>
          <p:spPr>
            <a:xfrm>
              <a:off x="1198030" y="2393000"/>
              <a:ext cx="1128175" cy="1076875"/>
            </a:xfrm>
            <a:prstGeom prst="flowChartMagneticDisk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8;p28">
              <a:extLst>
                <a:ext uri="{FF2B5EF4-FFF2-40B4-BE49-F238E27FC236}">
                  <a16:creationId xmlns:a16="http://schemas.microsoft.com/office/drawing/2014/main" id="{C03BB078-3CCF-4AFA-BE61-A0BAC7B1A5C3}"/>
                </a:ext>
              </a:extLst>
            </p:cNvPr>
            <p:cNvSpPr txBox="1"/>
            <p:nvPr/>
          </p:nvSpPr>
          <p:spPr>
            <a:xfrm>
              <a:off x="997700" y="2815850"/>
              <a:ext cx="152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Source DB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339;p28">
              <a:extLst>
                <a:ext uri="{FF2B5EF4-FFF2-40B4-BE49-F238E27FC236}">
                  <a16:creationId xmlns:a16="http://schemas.microsoft.com/office/drawing/2014/main" id="{25AB0657-4B47-4460-8CD2-01D6496F7213}"/>
                </a:ext>
              </a:extLst>
            </p:cNvPr>
            <p:cNvSpPr txBox="1"/>
            <p:nvPr/>
          </p:nvSpPr>
          <p:spPr>
            <a:xfrm>
              <a:off x="1439075" y="3709750"/>
              <a:ext cx="2231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Debezium as a library running *inside* Flink, capturing changes as a direct source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340;p28">
              <a:extLst>
                <a:ext uri="{FF2B5EF4-FFF2-40B4-BE49-F238E27FC236}">
                  <a16:creationId xmlns:a16="http://schemas.microsoft.com/office/drawing/2014/main" id="{55D73FE0-949B-4FEF-9588-C39FB1363373}"/>
                </a:ext>
              </a:extLst>
            </p:cNvPr>
            <p:cNvSpPr/>
            <p:nvPr/>
          </p:nvSpPr>
          <p:spPr>
            <a:xfrm>
              <a:off x="3398550" y="2710875"/>
              <a:ext cx="1586100" cy="595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;p28">
              <a:extLst>
                <a:ext uri="{FF2B5EF4-FFF2-40B4-BE49-F238E27FC236}">
                  <a16:creationId xmlns:a16="http://schemas.microsoft.com/office/drawing/2014/main" id="{FE4CCE40-B684-49F1-BEE0-5D867EB5B681}"/>
                </a:ext>
              </a:extLst>
            </p:cNvPr>
            <p:cNvSpPr txBox="1"/>
            <p:nvPr/>
          </p:nvSpPr>
          <p:spPr>
            <a:xfrm>
              <a:off x="3427188" y="2795050"/>
              <a:ext cx="152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DDL + debezium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" name="Google Shape;342;p28">
              <a:extLst>
                <a:ext uri="{FF2B5EF4-FFF2-40B4-BE49-F238E27FC236}">
                  <a16:creationId xmlns:a16="http://schemas.microsoft.com/office/drawing/2014/main" id="{32815C93-FDC4-478A-AB55-BDA805054DFF}"/>
                </a:ext>
              </a:extLst>
            </p:cNvPr>
            <p:cNvCxnSpPr/>
            <p:nvPr/>
          </p:nvCxnSpPr>
          <p:spPr>
            <a:xfrm>
              <a:off x="2341488" y="2971300"/>
              <a:ext cx="1070400" cy="4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" name="Google Shape;343;p28">
              <a:extLst>
                <a:ext uri="{FF2B5EF4-FFF2-40B4-BE49-F238E27FC236}">
                  <a16:creationId xmlns:a16="http://schemas.microsoft.com/office/drawing/2014/main" id="{F23EF76C-7B35-4823-8F4E-B6D0BC28F372}"/>
                </a:ext>
              </a:extLst>
            </p:cNvPr>
            <p:cNvSpPr/>
            <p:nvPr/>
          </p:nvSpPr>
          <p:spPr>
            <a:xfrm>
              <a:off x="6578050" y="2718050"/>
              <a:ext cx="1586100" cy="5958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4;p28">
              <a:extLst>
                <a:ext uri="{FF2B5EF4-FFF2-40B4-BE49-F238E27FC236}">
                  <a16:creationId xmlns:a16="http://schemas.microsoft.com/office/drawing/2014/main" id="{56919C76-7F85-42CA-9B56-276245821822}"/>
                </a:ext>
              </a:extLst>
            </p:cNvPr>
            <p:cNvSpPr txBox="1"/>
            <p:nvPr/>
          </p:nvSpPr>
          <p:spPr>
            <a:xfrm>
              <a:off x="6606688" y="2802225"/>
              <a:ext cx="152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Sink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345;p28">
              <a:extLst>
                <a:ext uri="{FF2B5EF4-FFF2-40B4-BE49-F238E27FC236}">
                  <a16:creationId xmlns:a16="http://schemas.microsoft.com/office/drawing/2014/main" id="{A4340D40-8F73-4BBD-9332-40C9F474EE12}"/>
                </a:ext>
              </a:extLst>
            </p:cNvPr>
            <p:cNvSpPr txBox="1"/>
            <p:nvPr/>
          </p:nvSpPr>
          <p:spPr>
            <a:xfrm>
              <a:off x="4665800" y="1834000"/>
              <a:ext cx="1879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SQL queries on CDC stream directly. 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346;p28">
              <a:extLst>
                <a:ext uri="{FF2B5EF4-FFF2-40B4-BE49-F238E27FC236}">
                  <a16:creationId xmlns:a16="http://schemas.microsoft.com/office/drawing/2014/main" id="{45091D54-C6EB-47E0-9FC9-7A270E74151F}"/>
                </a:ext>
              </a:extLst>
            </p:cNvPr>
            <p:cNvSpPr txBox="1"/>
            <p:nvPr/>
          </p:nvSpPr>
          <p:spPr>
            <a:xfrm>
              <a:off x="6934325" y="1615838"/>
              <a:ext cx="1879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Route output to any sink, including Kafka or even MV’s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" name="Google Shape;347;p28">
              <a:extLst>
                <a:ext uri="{FF2B5EF4-FFF2-40B4-BE49-F238E27FC236}">
                  <a16:creationId xmlns:a16="http://schemas.microsoft.com/office/drawing/2014/main" id="{2F942FE0-B9DB-48F6-A8A0-C72C9BA4A26D}"/>
                </a:ext>
              </a:extLst>
            </p:cNvPr>
            <p:cNvCxnSpPr/>
            <p:nvPr/>
          </p:nvCxnSpPr>
          <p:spPr>
            <a:xfrm rot="-5400000" flipH="1">
              <a:off x="7390850" y="2412675"/>
              <a:ext cx="313200" cy="221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1" name="Google Shape;348;p28">
              <a:extLst>
                <a:ext uri="{FF2B5EF4-FFF2-40B4-BE49-F238E27FC236}">
                  <a16:creationId xmlns:a16="http://schemas.microsoft.com/office/drawing/2014/main" id="{10D594DA-9A74-40FA-9F6F-20BCAD4A0D82}"/>
                </a:ext>
              </a:extLst>
            </p:cNvPr>
            <p:cNvCxnSpPr>
              <a:endCxn id="5" idx="0"/>
            </p:cNvCxnSpPr>
            <p:nvPr/>
          </p:nvCxnSpPr>
          <p:spPr>
            <a:xfrm rot="-5400000" flipH="1">
              <a:off x="5415450" y="2348638"/>
              <a:ext cx="382200" cy="342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2" name="Google Shape;349;p28">
              <a:extLst>
                <a:ext uri="{FF2B5EF4-FFF2-40B4-BE49-F238E27FC236}">
                  <a16:creationId xmlns:a16="http://schemas.microsoft.com/office/drawing/2014/main" id="{D512C8ED-A116-434D-B048-525A3840CD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1500" y="3415863"/>
              <a:ext cx="620101" cy="440413"/>
            </a:xfrm>
            <a:prstGeom prst="curvedConnector3">
              <a:avLst>
                <a:gd name="adj1" fmla="val 9692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" name="Google Shape;331;p28">
            <a:extLst>
              <a:ext uri="{FF2B5EF4-FFF2-40B4-BE49-F238E27FC236}">
                <a16:creationId xmlns:a16="http://schemas.microsoft.com/office/drawing/2014/main" id="{D0B6907D-3592-4300-B268-EDEAD75CFFEB}"/>
              </a:ext>
            </a:extLst>
          </p:cNvPr>
          <p:cNvSpPr/>
          <p:nvPr/>
        </p:nvSpPr>
        <p:spPr>
          <a:xfrm>
            <a:off x="1400027" y="1140012"/>
            <a:ext cx="86385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8300"/>
                </a:solidFill>
                <a:latin typeface="Roboto"/>
                <a:ea typeface="Roboto"/>
                <a:cs typeface="Roboto"/>
                <a:sym typeface="Roboto"/>
              </a:rPr>
              <a:t>Key Takeaway; Run CDC right from Flink </a:t>
            </a:r>
            <a:endParaRPr b="1" dirty="0">
              <a:solidFill>
                <a:srgbClr val="FF83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8300"/>
                </a:solidFill>
                <a:latin typeface="Roboto"/>
                <a:ea typeface="Roboto"/>
                <a:cs typeface="Roboto"/>
                <a:sym typeface="Roboto"/>
              </a:rPr>
              <a:t>note: no Kafka between Flink and DB, no connectors, etc.</a:t>
            </a:r>
            <a:endParaRPr sz="2000" dirty="0">
              <a:solidFill>
                <a:srgbClr val="FF83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2168C-1961-46AF-9FBE-0EFB5587C52A}"/>
              </a:ext>
            </a:extLst>
          </p:cNvPr>
          <p:cNvSpPr/>
          <p:nvPr/>
        </p:nvSpPr>
        <p:spPr>
          <a:xfrm>
            <a:off x="4498068" y="3858936"/>
            <a:ext cx="6320359" cy="282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Apache </a:t>
            </a:r>
            <a:r>
              <a:rPr lang="en-US" dirty="0" err="1">
                <a:solidFill>
                  <a:schemeClr val="tx1"/>
                </a:solidFill>
              </a:rPr>
              <a:t>Flink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39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369A-2184-4CE4-91B3-0E8ABE37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Sandia Automated Data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9747-E1E0-4F65-B0A9-110E99642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DDADE5-313D-407D-BEA2-D6E51B860C09}"/>
              </a:ext>
            </a:extLst>
          </p:cNvPr>
          <p:cNvSpPr/>
          <p:nvPr/>
        </p:nvSpPr>
        <p:spPr>
          <a:xfrm>
            <a:off x="754182" y="1571161"/>
            <a:ext cx="964734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BCD26-EE7D-457C-B226-92E590E16686}"/>
              </a:ext>
            </a:extLst>
          </p:cNvPr>
          <p:cNvSpPr/>
          <p:nvPr/>
        </p:nvSpPr>
        <p:spPr>
          <a:xfrm>
            <a:off x="2325148" y="1560351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Operational Databases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F7AC2-6215-4D44-9B5E-2ACC0D0C6923}"/>
              </a:ext>
            </a:extLst>
          </p:cNvPr>
          <p:cNvSpPr/>
          <p:nvPr/>
        </p:nvSpPr>
        <p:spPr>
          <a:xfrm>
            <a:off x="5463330" y="3319629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Denodo Data Virtualization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9D28EF-E98E-4760-B9C0-6F103758B510}"/>
              </a:ext>
            </a:extLst>
          </p:cNvPr>
          <p:cNvSpPr/>
          <p:nvPr/>
        </p:nvSpPr>
        <p:spPr>
          <a:xfrm>
            <a:off x="2855629" y="4630268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Cloudera Data Platform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C361C-9993-4F7D-AD58-37EA1629BD99}"/>
              </a:ext>
            </a:extLst>
          </p:cNvPr>
          <p:cNvSpPr/>
          <p:nvPr/>
        </p:nvSpPr>
        <p:spPr>
          <a:xfrm>
            <a:off x="7888131" y="3314721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 and Access Controls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6B1DF6-BEB2-407D-9CC2-FB67AE1AC503}"/>
              </a:ext>
            </a:extLst>
          </p:cNvPr>
          <p:cNvSpPr/>
          <p:nvPr/>
        </p:nvSpPr>
        <p:spPr>
          <a:xfrm>
            <a:off x="10253444" y="3327653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Reporting, Analytics, Modeling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F3C119-A0E4-4186-8728-8D1569C8A6D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18916" y="1983996"/>
            <a:ext cx="606232" cy="1081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BCCE3D-F790-409B-B4C2-5D796ADB5B77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2191118" y="5053913"/>
            <a:ext cx="664511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07E15E-C07D-49E4-9ED4-C68C77A24A70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7223620" y="3738366"/>
            <a:ext cx="664511" cy="4908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C0B27F-0038-46AC-AB4A-28F2F55AAB10}"/>
              </a:ext>
            </a:extLst>
          </p:cNvPr>
          <p:cNvCxnSpPr>
            <a:cxnSpLocks/>
          </p:cNvCxnSpPr>
          <p:nvPr/>
        </p:nvCxnSpPr>
        <p:spPr>
          <a:xfrm>
            <a:off x="9648421" y="3738365"/>
            <a:ext cx="605023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08CBAF-B67D-4319-9CCD-7ECB19B1EFD9}"/>
              </a:ext>
            </a:extLst>
          </p:cNvPr>
          <p:cNvSpPr/>
          <p:nvPr/>
        </p:nvSpPr>
        <p:spPr>
          <a:xfrm>
            <a:off x="430828" y="4630268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Cloudera Data Flow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6179017-D22F-4105-BC49-59622EA0BE05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5036200" y="3746637"/>
            <a:ext cx="886995" cy="1727556"/>
          </a:xfrm>
          <a:prstGeom prst="bentConnector2">
            <a:avLst/>
          </a:prstGeom>
          <a:ln w="762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1391ED9-2E6D-4888-9D96-983A050B4663}"/>
              </a:ext>
            </a:extLst>
          </p:cNvPr>
          <p:cNvSpPr/>
          <p:nvPr/>
        </p:nvSpPr>
        <p:spPr>
          <a:xfrm>
            <a:off x="6155908" y="1543965"/>
            <a:ext cx="1760290" cy="847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Managed Warehouses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AB8A50-B267-418A-B700-B9B2DA84E481}"/>
              </a:ext>
            </a:extLst>
          </p:cNvPr>
          <p:cNvSpPr/>
          <p:nvPr/>
        </p:nvSpPr>
        <p:spPr>
          <a:xfrm>
            <a:off x="2747461" y="5507510"/>
            <a:ext cx="1976625" cy="5921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Transformation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BD6C37-BED9-461E-B4CC-C50A88F9F2E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085438" y="1983993"/>
            <a:ext cx="311412" cy="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65B90D-1A04-4EA8-9488-B046221EF6D0}"/>
              </a:ext>
            </a:extLst>
          </p:cNvPr>
          <p:cNvCxnSpPr>
            <a:cxnSpLocks/>
            <a:stCxn id="26" idx="6"/>
            <a:endCxn id="38" idx="1"/>
          </p:cNvCxnSpPr>
          <p:nvPr/>
        </p:nvCxnSpPr>
        <p:spPr>
          <a:xfrm flipV="1">
            <a:off x="5509913" y="1967610"/>
            <a:ext cx="645995" cy="16383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1342E54-C768-47FD-BA68-0ABD7022119D}"/>
              </a:ext>
            </a:extLst>
          </p:cNvPr>
          <p:cNvSpPr/>
          <p:nvPr/>
        </p:nvSpPr>
        <p:spPr>
          <a:xfrm>
            <a:off x="354783" y="5507509"/>
            <a:ext cx="1976625" cy="5921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 Data Capture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05A7D8-8316-4E71-9DB7-B5D841DDB58F}"/>
              </a:ext>
            </a:extLst>
          </p:cNvPr>
          <p:cNvCxnSpPr>
            <a:cxnSpLocks/>
          </p:cNvCxnSpPr>
          <p:nvPr/>
        </p:nvCxnSpPr>
        <p:spPr>
          <a:xfrm flipV="1">
            <a:off x="7223620" y="3895674"/>
            <a:ext cx="664511" cy="4908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D8CDF65-7E30-428B-B62C-A273DE111D7E}"/>
              </a:ext>
            </a:extLst>
          </p:cNvPr>
          <p:cNvCxnSpPr>
            <a:cxnSpLocks/>
          </p:cNvCxnSpPr>
          <p:nvPr/>
        </p:nvCxnSpPr>
        <p:spPr>
          <a:xfrm>
            <a:off x="9648420" y="3900582"/>
            <a:ext cx="60502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D600F0-309E-49B0-8600-0D816B625F87}"/>
              </a:ext>
            </a:extLst>
          </p:cNvPr>
          <p:cNvSpPr/>
          <p:nvPr/>
        </p:nvSpPr>
        <p:spPr>
          <a:xfrm>
            <a:off x="4396850" y="1539966"/>
            <a:ext cx="1113063" cy="888054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58D121EE-638A-4228-AC80-FE50DC7D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8447" y="1510410"/>
            <a:ext cx="914400" cy="9144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3D5E7C-4DFE-44D4-A4BD-B50CEA80E1FD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>
          <a:xfrm flipH="1">
            <a:off x="6343475" y="2391254"/>
            <a:ext cx="692578" cy="928375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0C76C8D-4C3E-463F-989F-52B78E41E88B}"/>
              </a:ext>
            </a:extLst>
          </p:cNvPr>
          <p:cNvSpPr/>
          <p:nvPr/>
        </p:nvSpPr>
        <p:spPr>
          <a:xfrm>
            <a:off x="775806" y="3230893"/>
            <a:ext cx="2048740" cy="71711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 Changes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86115C-60A1-42F1-83B2-DBA8B930FF7F}"/>
              </a:ext>
            </a:extLst>
          </p:cNvPr>
          <p:cNvCxnSpPr>
            <a:cxnSpLocks/>
            <a:stCxn id="6" idx="2"/>
            <a:endCxn id="48" idx="7"/>
          </p:cNvCxnSpPr>
          <p:nvPr/>
        </p:nvCxnSpPr>
        <p:spPr>
          <a:xfrm flipH="1">
            <a:off x="2524515" y="2407640"/>
            <a:ext cx="680778" cy="92827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E2954D4-3C21-4B31-86D8-1ADFEE5137FA}"/>
              </a:ext>
            </a:extLst>
          </p:cNvPr>
          <p:cNvCxnSpPr>
            <a:cxnSpLocks/>
            <a:stCxn id="48" idx="4"/>
            <a:endCxn id="22" idx="0"/>
          </p:cNvCxnSpPr>
          <p:nvPr/>
        </p:nvCxnSpPr>
        <p:spPr>
          <a:xfrm flipH="1">
            <a:off x="1310973" y="3948003"/>
            <a:ext cx="489203" cy="682265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AB6DE87-482E-4701-A2BC-8F2E3C870E6A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flipH="1">
            <a:off x="3735774" y="3743274"/>
            <a:ext cx="1727556" cy="88699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2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82D8-9AF6-4CE4-B04F-2F49D8BE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or Video of CDC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62A4-0F64-45AB-92A9-B945F9626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C93E-B58F-497A-B90F-DA16DC54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Automated 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91FF-E350-4177-8475-AE39B25C4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Rapid access to current data enables reporting and analytics access to quickly changing datasets or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Providing robust tooling to augment and not interfere with existing data pipelines such as 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agile development of future data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Ensure end-to-end security and governance throughout entire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leadership with real-time dashboards and decision-making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32C87-FEA6-48D5-8023-44F5A5023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9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344F8C4-202F-5748-954E-E748CC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C382F7-B28D-A24F-8A31-60568291B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7" y="904849"/>
            <a:ext cx="3037621" cy="570225"/>
          </a:xfrm>
        </p:spPr>
        <p:txBody>
          <a:bodyPr/>
          <a:lstStyle/>
          <a:p>
            <a:r>
              <a:rPr lang="en-US" dirty="0"/>
              <a:t>Dr. Patrick Carlson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24318-C227-C14C-8797-6BDA81B99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B149FD-26F7-3645-B4E7-BA8B8CC5EE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F72FF55-D7C4-44AB-9708-C2AA6CE8DD82}"/>
              </a:ext>
            </a:extLst>
          </p:cNvPr>
          <p:cNvSpPr txBox="1">
            <a:spLocks/>
          </p:cNvSpPr>
          <p:nvPr/>
        </p:nvSpPr>
        <p:spPr>
          <a:xfrm>
            <a:off x="6778305" y="932938"/>
            <a:ext cx="3371783" cy="57022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Dr. Ian Brooks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0E6B9-5D86-4C8C-A16D-E761C7CC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572" y="3932908"/>
            <a:ext cx="3524024" cy="2345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1FAC1-CE1E-4781-B182-43C591E1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13" y="3805880"/>
            <a:ext cx="2483946" cy="2472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442CF-A949-4139-92B1-B90AF833D1E9}"/>
              </a:ext>
            </a:extLst>
          </p:cNvPr>
          <p:cNvSpPr txBox="1"/>
          <p:nvPr/>
        </p:nvSpPr>
        <p:spPr>
          <a:xfrm>
            <a:off x="6778304" y="1402465"/>
            <a:ext cx="50585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PhD graduate in Computer Science from the University of North Texas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Focused on Big Data solutions since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Previous industry roles include Software Engineer, Data Architect, and Data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At Cloudera, he is a Principal Solutions Engineer on the Public Sector team and a Machine Learning SME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1633A-BE49-4DC8-826D-C9724DF587CC}"/>
              </a:ext>
            </a:extLst>
          </p:cNvPr>
          <p:cNvSpPr txBox="1"/>
          <p:nvPr/>
        </p:nvSpPr>
        <p:spPr>
          <a:xfrm>
            <a:off x="720648" y="1382630"/>
            <a:ext cx="5449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PhD graduate in Human-Computer Interaction (HCI) from Iowa State University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orked at Sandia National Labs as a Data Scientist since 2017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Leads the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Sandia Data Sciences Community of Practice (CoP)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nterested in the technical aspects of Data Science such as data engineering, programming, analysis, modeling, machine learning,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productionization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ml-ops, data-ops,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7053-E19A-49CB-88F5-15FA7D8F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and Best Practices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1E656A3-0D09-4C6E-AC6D-A274D4115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4098"/>
              </p:ext>
            </p:extLst>
          </p:nvPr>
        </p:nvGraphicFramePr>
        <p:xfrm>
          <a:off x="720648" y="1082241"/>
          <a:ext cx="10480674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337">
                  <a:extLst>
                    <a:ext uri="{9D8B030D-6E8A-4147-A177-3AD203B41FA5}">
                      <a16:colId xmlns:a16="http://schemas.microsoft.com/office/drawing/2014/main" val="2074466788"/>
                    </a:ext>
                  </a:extLst>
                </a:gridCol>
                <a:gridCol w="5240337">
                  <a:extLst>
                    <a:ext uri="{9D8B030D-6E8A-4147-A177-3AD203B41FA5}">
                      <a16:colId xmlns:a16="http://schemas.microsoft.com/office/drawing/2014/main" val="2309436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6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Culture of “ownership”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Data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74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Pockets of Data Scientists around the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Sciences Community of Practice (CoP)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14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Lack of leadership support and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a Chief Data Office (CDO) or Deputy Chief Data Officer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8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Lack of documentation around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a data catalog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794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architecture is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architectural paradigms: ETL, ELT, data warehouse, data lake, lambda and kappa architectures,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62837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03C82-CED8-4FC5-8AC8-17DA0D946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FE8030-E93E-48FC-92E8-F5CFF54EEFCA}"/>
              </a:ext>
            </a:extLst>
          </p:cNvPr>
          <p:cNvSpPr txBox="1"/>
          <p:nvPr/>
        </p:nvSpPr>
        <p:spPr>
          <a:xfrm>
            <a:off x="2982230" y="4312292"/>
            <a:ext cx="2175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PRIORITIZE:</a:t>
            </a:r>
          </a:p>
          <a:p>
            <a:r>
              <a:rPr lang="en-US" sz="2400" dirty="0"/>
              <a:t>People</a:t>
            </a:r>
          </a:p>
          <a:p>
            <a:r>
              <a:rPr lang="en-US" sz="2400" dirty="0"/>
              <a:t>Processes</a:t>
            </a:r>
          </a:p>
          <a:p>
            <a:r>
              <a:rPr lang="en-US" sz="2400" dirty="0"/>
              <a:t>Architectures</a:t>
            </a:r>
          </a:p>
          <a:p>
            <a:r>
              <a:rPr lang="en-US" sz="2400" dirty="0"/>
              <a:t>Culture</a:t>
            </a:r>
          </a:p>
          <a:p>
            <a:r>
              <a:rPr lang="en-US" sz="2400" dirty="0"/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B7CE7-115B-4425-A6E3-386344E2B815}"/>
              </a:ext>
            </a:extLst>
          </p:cNvPr>
          <p:cNvSpPr txBox="1"/>
          <p:nvPr/>
        </p:nvSpPr>
        <p:spPr>
          <a:xfrm>
            <a:off x="5091764" y="4620068"/>
            <a:ext cx="1360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423B3-6520-405A-9528-589D49630186}"/>
              </a:ext>
            </a:extLst>
          </p:cNvPr>
          <p:cNvSpPr txBox="1"/>
          <p:nvPr/>
        </p:nvSpPr>
        <p:spPr>
          <a:xfrm>
            <a:off x="6096000" y="4681622"/>
            <a:ext cx="273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Tools</a:t>
            </a:r>
          </a:p>
          <a:p>
            <a:r>
              <a:rPr lang="en-US" sz="2400" dirty="0"/>
              <a:t>Software</a:t>
            </a:r>
          </a:p>
          <a:p>
            <a:r>
              <a:rPr lang="en-US" sz="2400" dirty="0"/>
              <a:t>One-Off Projects</a:t>
            </a:r>
          </a:p>
        </p:txBody>
      </p:sp>
    </p:spTree>
    <p:extLst>
      <p:ext uri="{BB962C8B-B14F-4D97-AF65-F5344CB8AC3E}">
        <p14:creationId xmlns:p14="http://schemas.microsoft.com/office/powerpoint/2010/main" val="23283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FCA0-783F-4370-A77B-32E8662A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or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1FC9-21CD-4D7A-AF6F-434BFCD2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952" y="1286954"/>
            <a:ext cx="2828645" cy="570225"/>
          </a:xfrm>
        </p:spPr>
        <p:txBody>
          <a:bodyPr/>
          <a:lstStyle/>
          <a:p>
            <a:r>
              <a:rPr lang="en-US" dirty="0">
                <a:hlinkClick r:id="rId2"/>
              </a:rPr>
              <a:t>pcarlso@sandia.gov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81B-119F-4F4F-943B-40CAF478F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7041F-151F-465A-B4B4-77D3E6BF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78" y="1980597"/>
            <a:ext cx="4669911" cy="3108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51D06B-E48B-455B-B160-B46A58B6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70" y="1977595"/>
            <a:ext cx="3197715" cy="31832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78838E-8EEA-418A-872E-389D07C5A990}"/>
              </a:ext>
            </a:extLst>
          </p:cNvPr>
          <p:cNvSpPr txBox="1">
            <a:spLocks/>
          </p:cNvSpPr>
          <p:nvPr/>
        </p:nvSpPr>
        <p:spPr>
          <a:xfrm>
            <a:off x="7248088" y="1208698"/>
            <a:ext cx="3469544" cy="7267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ibrooks@cloudera.com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Graphic 8" descr="Badge Question Mark with solid fill">
            <a:extLst>
              <a:ext uri="{FF2B5EF4-FFF2-40B4-BE49-F238E27FC236}">
                <a16:creationId xmlns:a16="http://schemas.microsoft.com/office/drawing/2014/main" id="{29F34273-0804-4D9C-96F5-26D1D27BC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5106" y="813845"/>
            <a:ext cx="1528894" cy="1528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902F67-CECC-47A4-97F2-7529C8F7F414}"/>
              </a:ext>
            </a:extLst>
          </p:cNvPr>
          <p:cNvSpPr txBox="1"/>
          <p:nvPr/>
        </p:nvSpPr>
        <p:spPr>
          <a:xfrm>
            <a:off x="6269878" y="5278658"/>
            <a:ext cx="3973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https://github.com/BrooksIan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https://www.linkedin.com/in/ianrbrooksphd/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16713-5A40-42EA-ACC0-3501B9112A5F}"/>
              </a:ext>
            </a:extLst>
          </p:cNvPr>
          <p:cNvSpPr txBox="1"/>
          <p:nvPr/>
        </p:nvSpPr>
        <p:spPr>
          <a:xfrm>
            <a:off x="992535" y="5278658"/>
            <a:ext cx="4782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0"/>
              </a:rPr>
              <a:t>https://carlsonp.github.io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1"/>
              </a:rPr>
              <a:t>https://www.linkedin.com/in/patrick-carlson-13753628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4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5ABD-BC97-445F-B2B9-3808F009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Sandia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6493-EB92-42FC-A5A1-0C904928C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" y="3979487"/>
            <a:ext cx="3868130" cy="22031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Rapid access to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 tooling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Common environment with libraries preinstalled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HPC and model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73019-4CCF-4D56-B8F4-470D8BFD5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7692DFC9-5195-4E79-97C0-5469B60B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615" y="2644628"/>
            <a:ext cx="914400" cy="914400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D9A2009E-6AD2-4D3A-89DD-66A39557B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41" y="2644628"/>
            <a:ext cx="914400" cy="914400"/>
          </a:xfrm>
          <a:prstGeom prst="rect">
            <a:avLst/>
          </a:prstGeom>
        </p:spPr>
      </p:pic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3153326D-2823-415B-80DA-0D4DC3553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2944" y="2675969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62A2C1-55B8-473E-941E-F1C963368AF8}"/>
              </a:ext>
            </a:extLst>
          </p:cNvPr>
          <p:cNvSpPr txBox="1">
            <a:spLocks/>
          </p:cNvSpPr>
          <p:nvPr/>
        </p:nvSpPr>
        <p:spPr>
          <a:xfrm>
            <a:off x="3818602" y="1059821"/>
            <a:ext cx="4284843" cy="11735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duplication and rework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Faster turnaround time</a:t>
            </a:r>
          </a:p>
        </p:txBody>
      </p:sp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0838C953-A465-486F-962B-146443FAC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5641" y="263204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98280-F4B4-4CAF-BDCB-CABAA50157F9}"/>
              </a:ext>
            </a:extLst>
          </p:cNvPr>
          <p:cNvSpPr txBox="1"/>
          <p:nvPr/>
        </p:nvSpPr>
        <p:spPr>
          <a:xfrm>
            <a:off x="720648" y="1946246"/>
            <a:ext cx="24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Scientists and Data Engineers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EF051B-2AD5-4A8A-A6F0-6C6588C18103}"/>
              </a:ext>
            </a:extLst>
          </p:cNvPr>
          <p:cNvSpPr txBox="1"/>
          <p:nvPr/>
        </p:nvSpPr>
        <p:spPr>
          <a:xfrm>
            <a:off x="5101099" y="2182963"/>
            <a:ext cx="243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Data Governance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ADD37D-4315-49D9-BFD2-952D42861EE5}"/>
              </a:ext>
            </a:extLst>
          </p:cNvPr>
          <p:cNvSpPr txBox="1"/>
          <p:nvPr/>
        </p:nvSpPr>
        <p:spPr>
          <a:xfrm>
            <a:off x="9037741" y="2214304"/>
            <a:ext cx="152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Leadership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1D78A7F-2951-4B5C-BD54-DDD742C7AE23}"/>
              </a:ext>
            </a:extLst>
          </p:cNvPr>
          <p:cNvSpPr/>
          <p:nvPr/>
        </p:nvSpPr>
        <p:spPr>
          <a:xfrm>
            <a:off x="8196044" y="1143255"/>
            <a:ext cx="2105637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96D1F6-2C83-40DB-983F-15CA1B834934}"/>
              </a:ext>
            </a:extLst>
          </p:cNvPr>
          <p:cNvSpPr/>
          <p:nvPr/>
        </p:nvSpPr>
        <p:spPr>
          <a:xfrm rot="10800000">
            <a:off x="1200022" y="1120112"/>
            <a:ext cx="2105637" cy="503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EC03E45-6934-4726-9B3B-093B5EBB8547}"/>
              </a:ext>
            </a:extLst>
          </p:cNvPr>
          <p:cNvSpPr txBox="1">
            <a:spLocks/>
          </p:cNvSpPr>
          <p:nvPr/>
        </p:nvSpPr>
        <p:spPr>
          <a:xfrm>
            <a:off x="4704956" y="3846661"/>
            <a:ext cx="3717149" cy="22031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Centralized access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 data catalog management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5A58097-945F-4F18-8C2A-0BB73A5F2A60}"/>
              </a:ext>
            </a:extLst>
          </p:cNvPr>
          <p:cNvSpPr txBox="1">
            <a:spLocks/>
          </p:cNvSpPr>
          <p:nvPr/>
        </p:nvSpPr>
        <p:spPr>
          <a:xfrm>
            <a:off x="8679036" y="3849766"/>
            <a:ext cx="3059519" cy="220319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l" defTabSz="914354" rtl="0" eaLnBrk="1" latinLnBrk="0" hangingPunct="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Tx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86909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69780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2651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5522" indent="-285750" algn="l" defTabSz="914354" rtl="0" eaLnBrk="1" latinLnBrk="0" hangingPunct="0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itchFamily="2" charset="2"/>
              <a:buChar char="§"/>
              <a:defRPr sz="1400" b="0" i="0" kern="120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Data-driven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15437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388C-5841-4E95-83B8-80DB74EC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for Sandia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76A10-038F-42E7-843B-2195C96B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Empower Data Scientists and Analysts through easy access to vetted enterprise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and document data through Data Governance and a data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Productionize and operationalize models, use data-ops and ml-ops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out a pipeline and best practices for the entire data-lifecycle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Focus on people and methods, not specific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8224-9084-4C1B-9A9E-AF8B0D814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AB38-1A59-4DF4-9CA1-6CB1A3D5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Sandia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29985-B13F-413E-97B6-27B2D7F6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2015 – Tableau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2016 – Analytics for Sandia Knowledge (ASK)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Custom developed catalog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Tableau visualizations and reports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Vetted enterprise datasets via Data Central</a:t>
            </a:r>
          </a:p>
          <a:p>
            <a:pPr marL="829809" lvl="1" indent="-342900">
              <a:buFont typeface="Arial" panose="020B0604020202020204" pitchFamily="34" charset="0"/>
              <a:buChar char="•"/>
            </a:pPr>
            <a:r>
              <a:rPr lang="en-US" dirty="0"/>
              <a:t>Expertise finder and co-author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2018 – CKAN data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2018 – RStudio Connect (previously called Shiny 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2019 – Cloudera installation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2020 – Collibra data catalog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29809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E316F-FD85-4671-BE92-F34208676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27093-E828-4F5B-B979-EFF7577D4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426" y="1294080"/>
            <a:ext cx="2769223" cy="1557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15002E-8E17-41CD-8BEE-04A9BAB7E3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71" b="25707"/>
          <a:stretch/>
        </p:blipFill>
        <p:spPr>
          <a:xfrm>
            <a:off x="7955949" y="2691809"/>
            <a:ext cx="3721707" cy="1055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E79BB8-2431-4EB6-9B2A-6D5B7925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858" y="4010583"/>
            <a:ext cx="3475936" cy="4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FE603-B1A3-42F0-9D81-02CC78981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4978" y="4472110"/>
            <a:ext cx="2026118" cy="202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460A-0F4E-4695-BC95-E1D20ED0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9BB7F-54C0-4B7E-B2A6-BD9E463FD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Current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53BD9-45BB-44A7-B64B-DC0BC2CFF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AC01-98ED-4233-9A41-9D52655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7F174-D6E7-469B-80B9-6F403636B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7" name="Cloudera Data Lifecycle_animation">
            <a:hlinkClick r:id="" action="ppaction://media"/>
            <a:extLst>
              <a:ext uri="{FF2B5EF4-FFF2-40B4-BE49-F238E27FC236}">
                <a16:creationId xmlns:a16="http://schemas.microsoft.com/office/drawing/2014/main" id="{326CD52E-47E7-43E6-BF38-127CE8D300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148" y="859200"/>
            <a:ext cx="10617704" cy="5972331"/>
          </a:xfrm>
        </p:spPr>
      </p:pic>
    </p:spTree>
    <p:extLst>
      <p:ext uri="{BB962C8B-B14F-4D97-AF65-F5344CB8AC3E}">
        <p14:creationId xmlns:p14="http://schemas.microsoft.com/office/powerpoint/2010/main" val="35035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E6CF-6AE5-48EA-8684-76D8AC48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Analytics Data Lifecycle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588BE-7C1E-45D5-A9A2-8ACA0FEC6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D391B64-B4AF-4A7B-ACE3-9979BCD4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1" y="1140004"/>
            <a:ext cx="11447115" cy="53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39A0-E310-45B1-BB5A-264683FE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Progression of Enterprise Data Science Practices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A95EA-45B3-4DBF-A371-F8AFBAC777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6B149FD-26F7-3645-B4E7-BA8B8CC5EEA8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A099D-0166-4A85-8778-555CAAB3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10" y="1144359"/>
            <a:ext cx="11355832" cy="529266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E756B386-CFEF-4120-9079-F8AE592D1B1D}"/>
              </a:ext>
            </a:extLst>
          </p:cNvPr>
          <p:cNvSpPr/>
          <p:nvPr/>
        </p:nvSpPr>
        <p:spPr>
          <a:xfrm>
            <a:off x="4937759" y="2656573"/>
            <a:ext cx="654518" cy="65451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1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ndia_Brand_Light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2.xml><?xml version="1.0" encoding="utf-8"?>
<a:theme xmlns:a="http://schemas.openxmlformats.org/drawingml/2006/main" name="2_Sandia_Brand_Dark_Blue_Theme_UUR">
  <a:themeElements>
    <a:clrScheme name="SandiaBrandTheme">
      <a:dk1>
        <a:srgbClr val="3C3C3C"/>
      </a:dk1>
      <a:lt1>
        <a:srgbClr val="FFFFFF"/>
      </a:lt1>
      <a:dk2>
        <a:srgbClr val="005376"/>
      </a:dk2>
      <a:lt2>
        <a:srgbClr val="FFFFFF"/>
      </a:lt2>
      <a:accent1>
        <a:srgbClr val="00ADD0"/>
      </a:accent1>
      <a:accent2>
        <a:srgbClr val="6CB312"/>
      </a:accent2>
      <a:accent3>
        <a:srgbClr val="FFA033"/>
      </a:accent3>
      <a:accent4>
        <a:srgbClr val="008E74"/>
      </a:accent4>
      <a:accent5>
        <a:srgbClr val="A92C00"/>
      </a:accent5>
      <a:accent6>
        <a:srgbClr val="7D0D7C"/>
      </a:accent6>
      <a:hlink>
        <a:srgbClr val="27ADCF"/>
      </a:hlink>
      <a:folHlink>
        <a:srgbClr val="2588BA"/>
      </a:folHlink>
    </a:clrScheme>
    <a:fontScheme name="Sandia Fonts">
      <a:majorFont>
        <a:latin typeface="Exo 2 SemiBold"/>
        <a:ea typeface=""/>
        <a:cs typeface=""/>
      </a:majorFont>
      <a:minorFont>
        <a:latin typeface="Open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Classic_16x9_revNov20" id="{28973EA0-F79F-D143-9F2E-E02473C2F5DC}" vid="{C1F72220-3D98-BD46-AD2C-B53DD4038D9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7590</TotalTime>
  <Words>1078</Words>
  <Application>Microsoft Office PowerPoint</Application>
  <PresentationFormat>Widescreen</PresentationFormat>
  <Paragraphs>199</Paragraphs>
  <Slides>21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Roboto</vt:lpstr>
      <vt:lpstr>Exo 2 SemiBold</vt:lpstr>
      <vt:lpstr>Lato</vt:lpstr>
      <vt:lpstr>Wingdings</vt:lpstr>
      <vt:lpstr>Open Sans</vt:lpstr>
      <vt:lpstr>Lato Black</vt:lpstr>
      <vt:lpstr>Arial</vt:lpstr>
      <vt:lpstr>Calibri</vt:lpstr>
      <vt:lpstr>1_Sandia_Brand_Light_Theme_UUR</vt:lpstr>
      <vt:lpstr>2_Sandia_Brand_Dark_Blue_Theme_UUR</vt:lpstr>
      <vt:lpstr>Sandia Insights – A Data Sciences Architecture and Framework</vt:lpstr>
      <vt:lpstr>Presenters</vt:lpstr>
      <vt:lpstr>Why Sandia Insights</vt:lpstr>
      <vt:lpstr>Vision for Sandia Insights</vt:lpstr>
      <vt:lpstr>History of Sandia Insights</vt:lpstr>
      <vt:lpstr>PowerPoint Presentation</vt:lpstr>
      <vt:lpstr>Data Lifecycle</vt:lpstr>
      <vt:lpstr>Advanced Analytics Data Lifecycle</vt:lpstr>
      <vt:lpstr>Progression of Enterprise Data Science Practices</vt:lpstr>
      <vt:lpstr>Current Data Pipeline</vt:lpstr>
      <vt:lpstr>Challenges</vt:lpstr>
      <vt:lpstr>PowerPoint Presentation</vt:lpstr>
      <vt:lpstr>Productionization of Data Science and Collaboration</vt:lpstr>
      <vt:lpstr>Data Governance and Cataloging</vt:lpstr>
      <vt:lpstr>Change Data Capture (CDC)</vt:lpstr>
      <vt:lpstr>Integrated Change Data Capture</vt:lpstr>
      <vt:lpstr>Sandia Automated Data Pipeline</vt:lpstr>
      <vt:lpstr>Demo or Video of CDC</vt:lpstr>
      <vt:lpstr>Impact of Automated Data Pipelines</vt:lpstr>
      <vt:lpstr>Lessons Learned and Best Practices</vt:lpstr>
      <vt:lpstr>Comments or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Carlson, Patrick</cp:lastModifiedBy>
  <cp:revision>392</cp:revision>
  <dcterms:created xsi:type="dcterms:W3CDTF">2017-10-14T01:15:26Z</dcterms:created>
  <dcterms:modified xsi:type="dcterms:W3CDTF">2022-10-05T21:29:42Z</dcterms:modified>
</cp:coreProperties>
</file>